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1"/>
  </p:notesMasterIdLst>
  <p:sldIdLst>
    <p:sldId id="256" r:id="rId2"/>
    <p:sldId id="257" r:id="rId3"/>
    <p:sldId id="258" r:id="rId4"/>
    <p:sldId id="259" r:id="rId5"/>
    <p:sldId id="260" r:id="rId6"/>
    <p:sldId id="289" r:id="rId7"/>
    <p:sldId id="262" r:id="rId8"/>
    <p:sldId id="280" r:id="rId9"/>
    <p:sldId id="283" r:id="rId10"/>
    <p:sldId id="290" r:id="rId11"/>
    <p:sldId id="291" r:id="rId12"/>
    <p:sldId id="265" r:id="rId13"/>
    <p:sldId id="292" r:id="rId14"/>
    <p:sldId id="263" r:id="rId15"/>
    <p:sldId id="269" r:id="rId16"/>
    <p:sldId id="277" r:id="rId17"/>
    <p:sldId id="281" r:id="rId18"/>
    <p:sldId id="278" r:id="rId19"/>
    <p:sldId id="264" r:id="rId20"/>
    <p:sldId id="284" r:id="rId21"/>
    <p:sldId id="261" r:id="rId22"/>
    <p:sldId id="279" r:id="rId23"/>
    <p:sldId id="288" r:id="rId24"/>
    <p:sldId id="287" r:id="rId25"/>
    <p:sldId id="286" r:id="rId26"/>
    <p:sldId id="272" r:id="rId27"/>
    <p:sldId id="271" r:id="rId28"/>
    <p:sldId id="294" r:id="rId29"/>
    <p:sldId id="293"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2517" autoAdjust="0"/>
  </p:normalViewPr>
  <p:slideViewPr>
    <p:cSldViewPr snapToGrid="0">
      <p:cViewPr varScale="1">
        <p:scale>
          <a:sx n="34" d="100"/>
          <a:sy n="34" d="100"/>
        </p:scale>
        <p:origin x="1924" y="5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B05CA9-857A-42C9-BF73-B3811A3FF53B}" type="datetimeFigureOut">
              <a:rPr lang="en-US" smtClean="0"/>
              <a:t>5/22/2024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39B7E3-C291-45B6-895C-193A0D1B98CA}" type="slidenum">
              <a:rPr lang="en-US" smtClean="0"/>
              <a:t>‹#›</a:t>
            </a:fld>
            <a:endParaRPr lang="en-US"/>
          </a:p>
        </p:txBody>
      </p:sp>
    </p:spTree>
    <p:extLst>
      <p:ext uri="{BB962C8B-B14F-4D97-AF65-F5344CB8AC3E}">
        <p14:creationId xmlns:p14="http://schemas.microsoft.com/office/powerpoint/2010/main" val="1926571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Kim Olgren is a Book Fest award-winning, internationally-selling author and author of the cozy/amateur sleuth mystery, </a:t>
            </a:r>
            <a:r>
              <a:rPr lang="en-US" i="1" dirty="0"/>
              <a:t>Flipped</a:t>
            </a:r>
            <a:r>
              <a:rPr lang="en-US" dirty="0"/>
              <a:t> about the murderous dangers of house flipping, the first book in the Jillian McElroy Flipping Mystery series.</a:t>
            </a:r>
          </a:p>
          <a:p>
            <a:pPr marL="0" indent="0">
              <a:buNone/>
            </a:pPr>
            <a:endParaRPr lang="en-US" dirty="0"/>
          </a:p>
          <a:p>
            <a:pPr marL="0" indent="0">
              <a:buNone/>
            </a:pPr>
            <a:r>
              <a:rPr lang="en-US" dirty="0"/>
              <a:t>When not writing Kim can be found in her local community renovating houses with her husband, volunteering with her local writers’ organization, camping somewhere in the Rocky Mountains or tooling around with her hubby on their </a:t>
            </a:r>
            <a:r>
              <a:rPr lang="en-US" dirty="0" err="1"/>
              <a:t>wandercycle</a:t>
            </a:r>
            <a:r>
              <a:rPr lang="en-US" dirty="0"/>
              <a:t>, Izzy. She serves as president on the all-volunteer board of Pikes Peaks Writers.</a:t>
            </a:r>
          </a:p>
          <a:p>
            <a:endParaRPr lang="en-US" dirty="0"/>
          </a:p>
          <a:p>
            <a:r>
              <a:rPr lang="en-US" dirty="0"/>
              <a:t>----------</a:t>
            </a:r>
          </a:p>
          <a:p>
            <a:endParaRPr lang="en-US" dirty="0"/>
          </a:p>
          <a:p>
            <a:r>
              <a:rPr lang="en-US" dirty="0"/>
              <a:t>You’ve just finished drinking from the writers’ firehose. Your head is probably spinning after a writers conference with the voices of all the presenters, fellow writers, agents, editors, artists, sponsors, and other characters present in the large number of people with much the same goals who’ve taken over a hotel. No worries, we can organize all that information into a practical plan to move you forward in your writing and publishing goals. I’m going to break down how you can use everything from conference to create lasting momentum and motivation, supercharge your personal and writer growth, and enjoy doing it.</a:t>
            </a: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a:t>
            </a:fld>
            <a:endParaRPr lang="en-US"/>
          </a:p>
        </p:txBody>
      </p:sp>
    </p:spTree>
    <p:extLst>
      <p:ext uri="{BB962C8B-B14F-4D97-AF65-F5344CB8AC3E}">
        <p14:creationId xmlns:p14="http://schemas.microsoft.com/office/powerpoint/2010/main" val="711496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Reflect:</a:t>
            </a: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 Take some time to reflect on what you've learned and experienced during the conference.</a:t>
            </a:r>
          </a:p>
          <a:p>
            <a:pPr marL="0" marR="0">
              <a:spcBef>
                <a:spcPts val="0"/>
              </a:spcBef>
              <a:spcAft>
                <a:spcPts val="0"/>
              </a:spcAft>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marL="685800" marR="0" lvl="1" indent="-228600">
              <a:spcBef>
                <a:spcPts val="0"/>
              </a:spcBef>
              <a:spcAft>
                <a:spcPts val="0"/>
              </a:spcAft>
              <a:buFont typeface="+mj-lt"/>
              <a:buAutoNum type="alphaUcPeriod"/>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Consolidating Learning: </a:t>
            </a:r>
            <a:r>
              <a:rPr lang="en-US" sz="1100" b="0" kern="100" dirty="0">
                <a:effectLst/>
                <a:latin typeface="Calibri" panose="020F0502020204030204" pitchFamily="34" charset="0"/>
                <a:ea typeface="Calibri" panose="020F0502020204030204" pitchFamily="34" charset="0"/>
                <a:cs typeface="Times New Roman" panose="02020603050405020304" pitchFamily="18" charset="0"/>
              </a:rPr>
              <a:t>Reflection allows you to consolidate, organize, and internalize the knowledge and insights gained during the conference. It's an opportunity to revisit key takeaways, reinforcing your understanding of various concepts discussed.</a:t>
            </a:r>
          </a:p>
          <a:p>
            <a:pPr marL="685800" marR="0" lvl="1" indent="-228600">
              <a:spcBef>
                <a:spcPts val="0"/>
              </a:spcBef>
              <a:spcAft>
                <a:spcPts val="0"/>
              </a:spcAft>
              <a:buFont typeface="+mj-lt"/>
              <a:buAutoNum type="alphaUcPeriod"/>
            </a:pPr>
            <a:endParaRPr lang="en-US" sz="11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spcBef>
                <a:spcPts val="0"/>
              </a:spcBef>
              <a:spcAft>
                <a:spcPts val="0"/>
              </a:spcAft>
              <a:buFont typeface="+mj-lt"/>
              <a:buAutoNum type="alphaUcPeriod"/>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Identifying Personal Growth: </a:t>
            </a:r>
            <a:r>
              <a:rPr lang="en-US" sz="1100" b="0" kern="100" dirty="0">
                <a:effectLst/>
                <a:latin typeface="Calibri" panose="020F0502020204030204" pitchFamily="34" charset="0"/>
                <a:ea typeface="Calibri" panose="020F0502020204030204" pitchFamily="34" charset="0"/>
                <a:cs typeface="Times New Roman" panose="02020603050405020304" pitchFamily="18" charset="0"/>
              </a:rPr>
              <a:t>Through reflection, you can recognize your personal growth and development as a writer. You may discover new skills, perspectives, or areas for improvement that you hadn't noticed during the conference itself.</a:t>
            </a:r>
          </a:p>
          <a:p>
            <a:pPr marL="685800" marR="0" lvl="1" indent="-228600">
              <a:spcBef>
                <a:spcPts val="0"/>
              </a:spcBef>
              <a:spcAft>
                <a:spcPts val="0"/>
              </a:spcAft>
              <a:buFont typeface="+mj-lt"/>
              <a:buAutoNum type="alphaUcPeriod"/>
            </a:pPr>
            <a:endParaRPr lang="en-US" sz="11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spcBef>
                <a:spcPts val="0"/>
              </a:spcBef>
              <a:spcAft>
                <a:spcPts val="0"/>
              </a:spcAft>
              <a:buFont typeface="+mj-lt"/>
              <a:buAutoNum type="alphaUcPeriod"/>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Processing Emotions and Recovery: </a:t>
            </a:r>
            <a:r>
              <a:rPr lang="en-US" sz="1100" b="0" kern="100" dirty="0">
                <a:effectLst/>
                <a:latin typeface="Calibri" panose="020F0502020204030204" pitchFamily="34" charset="0"/>
                <a:ea typeface="Calibri" panose="020F0502020204030204" pitchFamily="34" charset="0"/>
                <a:cs typeface="Times New Roman" panose="02020603050405020304" pitchFamily="18" charset="0"/>
              </a:rPr>
              <a:t>Conferences can be intense and overwhelming experiences, both intellectually and emotionally. Reflection allows you to process any emotions that arose during the conference, whether they be excitement, inspiration, or even feelings of inadequacy. You’ll also likely be pretty wiped out. Rest is important here. You either take the time to rest when you need it or your body will find a way to make you rest. If your can get the day after the </a:t>
            </a:r>
            <a:r>
              <a:rPr lang="en-US" sz="1100" b="0" kern="100" dirty="0" err="1">
                <a:effectLst/>
                <a:latin typeface="Calibri" panose="020F0502020204030204" pitchFamily="34" charset="0"/>
                <a:ea typeface="Calibri" panose="020F0502020204030204" pitchFamily="34" charset="0"/>
                <a:cs typeface="Times New Roman" panose="02020603050405020304" pitchFamily="18" charset="0"/>
              </a:rPr>
              <a:t>coference</a:t>
            </a:r>
            <a:r>
              <a:rPr lang="en-US" sz="1100" b="0" kern="100" dirty="0">
                <a:effectLst/>
                <a:latin typeface="Calibri" panose="020F0502020204030204" pitchFamily="34" charset="0"/>
                <a:ea typeface="Calibri" panose="020F0502020204030204" pitchFamily="34" charset="0"/>
                <a:cs typeface="Times New Roman" panose="02020603050405020304" pitchFamily="18" charset="0"/>
              </a:rPr>
              <a:t> ends off and just rest and reflect, it will go a long way toward recovering from peopling and all that drinking from the firehose. Self care comes first. Then everything else. I can’t stress this enough. </a:t>
            </a:r>
          </a:p>
          <a:p>
            <a:pPr marL="685800" marR="0" lvl="1" indent="-228600">
              <a:spcBef>
                <a:spcPts val="0"/>
              </a:spcBef>
              <a:spcAft>
                <a:spcPts val="0"/>
              </a:spcAft>
              <a:buFont typeface="+mj-lt"/>
              <a:buAutoNum type="alphaUcPeriod"/>
            </a:pPr>
            <a:endParaRPr lang="en-US" sz="11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lvl="1" indent="-228600">
              <a:spcBef>
                <a:spcPts val="0"/>
              </a:spcBef>
              <a:spcAft>
                <a:spcPts val="0"/>
              </a:spcAft>
              <a:buFont typeface="+mj-lt"/>
              <a:buAutoNum type="alphaUcPeriod"/>
            </a:pPr>
            <a:r>
              <a:rPr lang="en-US" sz="1100" b="1" kern="100" dirty="0">
                <a:effectLst/>
                <a:latin typeface="Calibri" panose="020F0502020204030204" pitchFamily="34" charset="0"/>
                <a:ea typeface="Calibri" panose="020F0502020204030204" pitchFamily="34" charset="0"/>
                <a:cs typeface="Times New Roman" panose="02020603050405020304" pitchFamily="18" charset="0"/>
              </a:rPr>
              <a:t>Informing Future Actions: </a:t>
            </a:r>
            <a:r>
              <a:rPr lang="en-US" sz="1100" b="0" kern="100" dirty="0">
                <a:effectLst/>
                <a:latin typeface="Calibri" panose="020F0502020204030204" pitchFamily="34" charset="0"/>
                <a:ea typeface="Calibri" panose="020F0502020204030204" pitchFamily="34" charset="0"/>
                <a:cs typeface="Times New Roman" panose="02020603050405020304" pitchFamily="18" charset="0"/>
              </a:rPr>
              <a:t>By reflecting on your writers conference experience, you gain insights that can inform your future actions. You can determine what resonated and worked well for you, what didn't, and how you might approach similar events differently in the future to maximize your benefit.</a:t>
            </a:r>
          </a:p>
          <a:p>
            <a:pPr marL="457200" marR="0" lvl="1" indent="0">
              <a:spcBef>
                <a:spcPts val="0"/>
              </a:spcBef>
              <a:spcAft>
                <a:spcPts val="0"/>
              </a:spcAft>
              <a:buFont typeface="+mj-lt"/>
              <a:buNone/>
            </a:pPr>
            <a:endParaRPr lang="en-US"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lvl="1" indent="0">
              <a:spcBef>
                <a:spcPts val="0"/>
              </a:spcBef>
              <a:spcAft>
                <a:spcPts val="0"/>
              </a:spcAft>
              <a:buFont typeface="+mj-lt"/>
              <a:buNone/>
            </a:pPr>
            <a:r>
              <a:rPr lang="en-US" sz="1100" kern="100" dirty="0">
                <a:effectLst/>
                <a:latin typeface="Calibri" panose="020F0502020204030204" pitchFamily="34" charset="0"/>
                <a:ea typeface="Calibri" panose="020F0502020204030204" pitchFamily="34" charset="0"/>
                <a:cs typeface="Times New Roman" panose="02020603050405020304" pitchFamily="18" charset="0"/>
              </a:rPr>
              <a:t>Overall, reflection after a writers conference is essential for deepening your learning and retention, tracking your progress, and making informed decisions about your continuing writing journey. Remember, we’re just reflecting at this point, not digging into anything. You might feel tempted, but don’t do it.</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a:t>
            </a:fld>
            <a:endParaRPr lang="en-US"/>
          </a:p>
        </p:txBody>
      </p:sp>
    </p:spTree>
    <p:extLst>
      <p:ext uri="{BB962C8B-B14F-4D97-AF65-F5344CB8AC3E}">
        <p14:creationId xmlns:p14="http://schemas.microsoft.com/office/powerpoint/2010/main" val="4028476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Review Notes: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Go over your notes from the sessions you attended. Highlight key points and insights.</a:t>
            </a:r>
          </a:p>
          <a:p>
            <a:pPr marL="0" marR="0" lvl="0" indent="0">
              <a:spcBef>
                <a:spcPts val="0"/>
              </a:spcBef>
              <a:spcAft>
                <a:spcPts val="0"/>
              </a:spcAft>
              <a:buFont typeface="+mj-l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lphaUcPeriod"/>
              <a:tabLst/>
              <a:defRPr/>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Refreshing Memory: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Conferences can be information-packed events, and it's easy to forget details amidst the whirlwind of activities. Reviewing your notes refreshes your memory about specific presentations, discussions, and interactions, ensuring that you don't overlook valuable insights.</a:t>
            </a:r>
          </a:p>
          <a:p>
            <a:pPr marL="342900" marR="0" lvl="0" indent="-342900" algn="l" defTabSz="914400" rtl="0" eaLnBrk="1" fontAlgn="auto" latinLnBrk="0" hangingPunct="1">
              <a:lnSpc>
                <a:spcPct val="100000"/>
              </a:lnSpc>
              <a:spcBef>
                <a:spcPts val="0"/>
              </a:spcBef>
              <a:spcAft>
                <a:spcPts val="0"/>
              </a:spcAft>
              <a:buClrTx/>
              <a:buSzTx/>
              <a:buFont typeface="+mj-lt"/>
              <a:buAutoNum type="alphaUcPeriod"/>
              <a:tabLst/>
              <a:defRP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Retaining Information: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Reviewing your notes helps reinforce the information and insights you gained during the conference. It allows you to solidify your understanding of key concepts, techniques, and strategies discussed in various sessions.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Connecting Ideas: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When you review your notes, you may discover connections or patterns that you didn't notice initially. By synthesizing the information from different sessions, you can gain a deeper understanding of overarching themes or trends in the writing industry.</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Preparation for Implementation: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Many conferences provide attendees with practical advice and strategies that they can implement in their writing projects or careers. By reviewing your notes, you can prepare to integrate these insights into your work effectively, maximizing the impact of your conference experience.</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reviewing your notes after a writers conference enhances retention, identifies actionable insights, refreshes your memory, helps connect ideas, and prepares you for implementing newfound knowledge and strategies. It's an essential step in maximizing the value you derive from attending writers events.</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3</a:t>
            </a:fld>
            <a:endParaRPr lang="en-US"/>
          </a:p>
        </p:txBody>
      </p:sp>
    </p:spTree>
    <p:extLst>
      <p:ext uri="{BB962C8B-B14F-4D97-AF65-F5344CB8AC3E}">
        <p14:creationId xmlns:p14="http://schemas.microsoft.com/office/powerpoint/2010/main" val="1008345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Personal Growth: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This is the biggest section of this presentation for a reason, attending a conference is all about personal growth, learning how to do you, only a little better. Putting all your thoughts in order and creating a game plan can be overwhelming after a writers conference. Let’s see if we can cut through some of the minutia, or at least put it into some kind of order.</a:t>
            </a:r>
          </a:p>
          <a:p>
            <a:pPr marL="0" marR="0" lvl="0" indent="0">
              <a:spcBef>
                <a:spcPts val="0"/>
              </a:spcBef>
              <a:spcAft>
                <a:spcPts val="0"/>
              </a:spcAft>
              <a:buFont typeface="+mj-lt"/>
              <a:buNone/>
              <a:tabLst>
                <a:tab pos="457200" algn="l"/>
              </a:tabLst>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4</a:t>
            </a:fld>
            <a:endParaRPr lang="en-US"/>
          </a:p>
        </p:txBody>
      </p:sp>
    </p:spTree>
    <p:extLst>
      <p:ext uri="{BB962C8B-B14F-4D97-AF65-F5344CB8AC3E}">
        <p14:creationId xmlns:p14="http://schemas.microsoft.com/office/powerpoint/2010/main" val="31166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Gratitude: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Gratitude is an important part of this planning. Gratitude is the grease that creates smooth, quality connections that last. </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Expressing Gratitude: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Sending a personalized follow-up email is a courteous way to express gratitude to speakers, fellow attendees, and anyone else you connected with during the conference. It acknowledges their time, expertise, and the value they added to your conference experience.</a:t>
            </a:r>
          </a:p>
          <a:p>
            <a:pPr marL="342900" marR="0" lvl="0" indent="-342900">
              <a:spcBef>
                <a:spcPts val="0"/>
              </a:spcBef>
              <a:spcAft>
                <a:spcPts val="0"/>
              </a:spcAft>
              <a:buFont typeface="+mj-lt"/>
              <a:buAutoNum type="alphaU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Strengthening Connections: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Follow-up emails help to strengthen the connections you made at the conference. By reaching out personally, you demonstrate your genuine interest in maintaining the relationship and continuing the conversation beyond the event.</a:t>
            </a:r>
          </a:p>
          <a:p>
            <a:pPr marL="342900" marR="0" lvl="0" indent="-342900">
              <a:spcBef>
                <a:spcPts val="0"/>
              </a:spcBef>
              <a:spcAft>
                <a:spcPts val="0"/>
              </a:spcAft>
              <a:buFont typeface="+mj-lt"/>
              <a:buAutoNum type="alphaU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Opportunity: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Following up with speakers and fellow attendees can lead to further networking opportunities. It keeps you on their radar and opens the door for potential collaborations, mentorship, or professional opportunities down the line.</a:t>
            </a:r>
          </a:p>
          <a:p>
            <a:pPr marL="342900" marR="0" lvl="0" indent="-342900">
              <a:spcBef>
                <a:spcPts val="0"/>
              </a:spcBef>
              <a:spcAft>
                <a:spcPts val="0"/>
              </a:spcAft>
              <a:buFont typeface="+mj-lt"/>
              <a:buAutoNum type="alphaU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Clarifying Discussions: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During the conference, you may have had discussions or exchanged ideas with speakers or other attendees. Sending a follow-up email provides an opportunity to clarify any points discussed, ask additional questions, or continue the conversation in more depth.</a:t>
            </a:r>
          </a:p>
          <a:p>
            <a:pPr marL="342900" marR="0" lvl="0" indent="-342900">
              <a:spcBef>
                <a:spcPts val="0"/>
              </a:spcBef>
              <a:spcAft>
                <a:spcPts val="0"/>
              </a:spcAft>
              <a:buFont typeface="+mj-lt"/>
              <a:buAutoNum type="alphaU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Professional Etiquette: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Sending personalized follow-up emails demonstrates professionalism and attention to detail. It reflects positively on your character and can leave a lasting impression on the recipients, potentially leading to future opportunities or collaborations.</a:t>
            </a:r>
          </a:p>
          <a:p>
            <a:pPr marL="342900" marR="0" lvl="0" indent="-342900">
              <a:spcBef>
                <a:spcPts val="0"/>
              </a:spcBef>
              <a:spcAft>
                <a:spcPts val="0"/>
              </a:spcAft>
              <a:buFont typeface="+mj-lt"/>
              <a:buAutoNum type="alphaU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Implementing Experience and Insights: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Implement any tips or strategies you picked up during the conference into your writing routine.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sending personalized follow-up emails after a writers conference is a courteous way to express gratitude, strengthen connections, seize networking opportunities, clarify discussions, and uphold professional etiquette. It's an essential step, flowing naturally into nurturing the relationships forged during the event and maximizing the potential benefits of your conference experience going forward.</a:t>
            </a:r>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5</a:t>
            </a:fld>
            <a:endParaRPr lang="en-US"/>
          </a:p>
        </p:txBody>
      </p:sp>
    </p:spTree>
    <p:extLst>
      <p:ext uri="{BB962C8B-B14F-4D97-AF65-F5344CB8AC3E}">
        <p14:creationId xmlns:p14="http://schemas.microsoft.com/office/powerpoint/2010/main" val="2747470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Networking, like marketing, seems to be something that a lot of writers want to avoid. If you’re avoiding networking, you’re missing out on some incredible opportunities in so many ways. Let’s demystify what to do with all that contact info you’ve gained.</a:t>
            </a:r>
          </a:p>
          <a:p>
            <a:endParaRPr lang="en-US" dirty="0"/>
          </a:p>
          <a:p>
            <a:pPr marL="228600" indent="-228600">
              <a:buFont typeface="+mj-lt"/>
              <a:buAutoNum type="alphaUcPeriod"/>
            </a:pPr>
            <a:r>
              <a:rPr lang="en-US" b="1" dirty="0"/>
              <a:t>Organizing Contacts: </a:t>
            </a:r>
            <a:r>
              <a:rPr lang="en-US" dirty="0"/>
              <a:t>Back at the beginning of this discussion I asked you to reflect on your conference experience and do some loose organization. Now we’re going to organize and drill down into those contacts and see what kind of networking gold we can find. Organize your contacts in any way to see fit, a physical book, an app like Google contacts, a spreadsheet, or even build your own database. Organize them in a way that gives you quick access to names, and how you and the contact can benefit each other (networking is not a one-way street).</a:t>
            </a:r>
          </a:p>
          <a:p>
            <a:pPr marL="228600" indent="-228600">
              <a:buFont typeface="+mj-lt"/>
              <a:buAutoNum type="alphaUcPeriod"/>
            </a:pPr>
            <a:endParaRPr lang="en-US" dirty="0"/>
          </a:p>
          <a:p>
            <a:pPr marL="228600" indent="-228600">
              <a:buFont typeface="+mj-lt"/>
              <a:buAutoNum type="alphaUcPeriod"/>
            </a:pPr>
            <a:r>
              <a:rPr lang="en-US" b="1" dirty="0"/>
              <a:t>Networking Follow-Up: </a:t>
            </a:r>
            <a:r>
              <a:rPr lang="en-US" dirty="0"/>
              <a:t>Make a list of your top five connections that you believe will bring the greatest benefits. You may have more, but focusing on a smaller number allows you breathing room, and to focus on what each party needs.</a:t>
            </a:r>
          </a:p>
          <a:p>
            <a:pPr marL="228600" indent="-228600">
              <a:buFont typeface="+mj-lt"/>
              <a:buAutoNum type="alphaUcPeriod"/>
            </a:pPr>
            <a:endParaRPr lang="en-US" dirty="0"/>
          </a:p>
          <a:p>
            <a:pPr marL="228600" indent="-228600">
              <a:buFont typeface="+mj-lt"/>
              <a:buAutoNum type="alphaUcPeriod"/>
            </a:pPr>
            <a:r>
              <a:rPr lang="en-US" b="1" dirty="0"/>
              <a:t>Opportunity Identification: </a:t>
            </a:r>
            <a:r>
              <a:rPr lang="en-US" dirty="0"/>
              <a:t>A consideration of creating lasting connections is identifying the opportunities you can provide for each other. Were you asked for pages when you pitched? Follow up on that quick. Did you have coffee with someone you want to know better?</a:t>
            </a:r>
          </a:p>
          <a:p>
            <a:pPr marL="228600" indent="-228600">
              <a:buFont typeface="+mj-lt"/>
              <a:buAutoNum type="alphaUcPeriod"/>
            </a:pPr>
            <a:endParaRPr lang="en-US" dirty="0"/>
          </a:p>
          <a:p>
            <a:pPr marL="228600" indent="-228600">
              <a:buFont typeface="+mj-lt"/>
              <a:buAutoNum type="alphaUcPeriod"/>
            </a:pPr>
            <a:r>
              <a:rPr lang="en-US" b="1" dirty="0"/>
              <a:t>Building a Support Network: </a:t>
            </a:r>
            <a:r>
              <a:rPr lang="en-US" dirty="0"/>
              <a:t>A writers conference is a great opportunity to build a support network for yourself. Writing tends to be a lonely endeavor and it’s nice to talk to someone who understands what you’re doing. Your network doesn’t have to be a giant web of hundreds of people, but you can find a few people that you can connect with later. Groups like Pikes Peak Writers offer events specifically aimed toward networking and finding your people. </a:t>
            </a:r>
          </a:p>
          <a:p>
            <a:pPr marL="228600" indent="-228600">
              <a:buFont typeface="+mj-lt"/>
              <a:buAutoNum type="alphaUcPeriod"/>
            </a:pPr>
            <a:endParaRPr lang="en-US" dirty="0"/>
          </a:p>
          <a:p>
            <a:pPr marL="228600" indent="-228600">
              <a:buFont typeface="+mj-lt"/>
              <a:buAutoNum type="alphaUcPeriod"/>
            </a:pPr>
            <a:r>
              <a:rPr lang="en-US" b="1" dirty="0"/>
              <a:t>Exchanging Ideas and Resources: </a:t>
            </a:r>
            <a:r>
              <a:rPr lang="en-US" dirty="0"/>
              <a:t>When I attend a writers conference am I looking for help or to help. The answer is both. As an officer on the board of PPW, I want everyone to get all that they possibly can out of conference. I love connecting people with opportunities and people who might make good contacts going forward. Once you make those connections after conference you can </a:t>
            </a:r>
            <a:r>
              <a:rPr lang="en-US" dirty="0" err="1"/>
              <a:t>nuture</a:t>
            </a:r>
            <a:r>
              <a:rPr lang="en-US" dirty="0"/>
              <a:t> them into true friendships by exchanging ideas and resources.</a:t>
            </a:r>
          </a:p>
          <a:p>
            <a:pPr marL="228600" indent="-228600">
              <a:buFont typeface="+mj-lt"/>
              <a:buAutoNum type="alphaUcPeriod"/>
            </a:pPr>
            <a:endParaRPr lang="en-US" dirty="0"/>
          </a:p>
          <a:p>
            <a:pPr marL="228600" indent="-228600">
              <a:buFont typeface="+mj-lt"/>
              <a:buAutoNum type="alphaUcPeriod"/>
            </a:pPr>
            <a:r>
              <a:rPr lang="en-US" b="1" dirty="0"/>
              <a:t>Support and encouragement: </a:t>
            </a:r>
            <a:r>
              <a:rPr lang="en-US" dirty="0"/>
              <a:t>Tend to your new friends like a garden in the spring. Offer support and encouragement. Check in. Ask how their latest project is going. No relationship should be one-way. </a:t>
            </a:r>
          </a:p>
          <a:p>
            <a:pPr marL="228600" indent="-228600">
              <a:buFont typeface="+mj-lt"/>
              <a:buAutoNum type="alphaUcPeriod"/>
            </a:pPr>
            <a:endParaRPr lang="en-US" dirty="0"/>
          </a:p>
          <a:p>
            <a:pPr marL="228600" indent="-228600">
              <a:buFont typeface="+mj-lt"/>
              <a:buAutoNum type="alphaUcPeriod"/>
            </a:pPr>
            <a:r>
              <a:rPr lang="en-US" b="1" dirty="0"/>
              <a:t>Professional Development: </a:t>
            </a:r>
            <a:r>
              <a:rPr lang="en-US" dirty="0"/>
              <a:t>Always, always, always attend anything in a fully professional manner, including other events whether in person or remotely. As writers, most of us don’t have to show up to an office every day, dressed professionally and prepared to take notes, make contacts, help someone else out. Think of the events you’re attending as showing up for work with a business casual dress code. Show up on time and ready to work on the things you’ve chosen to focus on while attending this event. You never know who you might meet. </a:t>
            </a:r>
          </a:p>
          <a:p>
            <a:pPr marL="228600" indent="-228600">
              <a:buFont typeface="+mj-lt"/>
              <a:buAutoNum type="alphaUcPeriod"/>
            </a:pPr>
            <a:endParaRPr lang="en-US" dirty="0"/>
          </a:p>
          <a:p>
            <a:pPr marL="228600" indent="-228600">
              <a:buFont typeface="+mj-lt"/>
              <a:buAutoNum type="alphaUcPeriod"/>
            </a:pPr>
            <a:r>
              <a:rPr lang="en-US" b="1" dirty="0"/>
              <a:t>Fostering Connections: </a:t>
            </a:r>
            <a:r>
              <a:rPr lang="en-US" dirty="0"/>
              <a:t>Tend to your connections garden with care. Make sure you’re offering support, ideas, encouragement a least as much as you’re getting. Part of tending a garden is pulling weeds and putting up fences. If you feel a contact isn’t serving you and the person on the side, perhaps that tie had done it’s job and it’s time to let it go. Set healthy personal boundaries, if a someone can’t work with your boundaries or repeatedly violates them, it might be time to reinforce that fence. </a:t>
            </a:r>
          </a:p>
          <a:p>
            <a:pPr marL="0" indent="0">
              <a:buFontTx/>
              <a:buNone/>
            </a:pPr>
            <a:br>
              <a:rPr lang="en-US" dirty="0"/>
            </a:br>
            <a:r>
              <a:rPr lang="en-US" dirty="0"/>
              <a:t>Have an “open, gentle heart and a big F*</a:t>
            </a:r>
            <a:r>
              <a:rPr lang="en-US" dirty="0" err="1"/>
              <a:t>cking</a:t>
            </a:r>
            <a:r>
              <a:rPr lang="en-US" dirty="0"/>
              <a:t> fence.”</a:t>
            </a:r>
            <a:br>
              <a:rPr lang="en-US" dirty="0"/>
            </a:br>
            <a:r>
              <a:rPr lang="en-US" dirty="0"/>
              <a:t> – Danielle Laporte, entrepreneur, author, and blogger.</a:t>
            </a:r>
          </a:p>
        </p:txBody>
      </p:sp>
      <p:sp>
        <p:nvSpPr>
          <p:cNvPr id="4" name="Slide Number Placeholder 3"/>
          <p:cNvSpPr>
            <a:spLocks noGrp="1"/>
          </p:cNvSpPr>
          <p:nvPr>
            <p:ph type="sldNum" sz="quarter" idx="5"/>
          </p:nvPr>
        </p:nvSpPr>
        <p:spPr/>
        <p:txBody>
          <a:bodyPr/>
          <a:lstStyle/>
          <a:p>
            <a:fld id="{6139B7E3-C291-45B6-895C-193A0D1B98CA}" type="slidenum">
              <a:rPr lang="en-US" smtClean="0"/>
              <a:t>6</a:t>
            </a:fld>
            <a:endParaRPr lang="en-US"/>
          </a:p>
        </p:txBody>
      </p:sp>
    </p:spTree>
    <p:extLst>
      <p:ext uri="{BB962C8B-B14F-4D97-AF65-F5344CB8AC3E}">
        <p14:creationId xmlns:p14="http://schemas.microsoft.com/office/powerpoint/2010/main" val="3343404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Join Up with Like Minds: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writing groups or online communities related to your conference interests to stay connected.</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Community and Support:</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 Writing groups provide a sense of community and support, connecting you with like-minded individuals who share your passion for writing. This camaraderie can be invaluable, offering encouragement, feedback, and camaraderie as you navigate your writing journey.</a:t>
            </a:r>
          </a:p>
          <a:p>
            <a:pPr marL="342900" marR="0" lvl="0" indent="-342900">
              <a:spcBef>
                <a:spcPts val="0"/>
              </a:spcBef>
              <a:spcAft>
                <a:spcPts val="0"/>
              </a:spcAft>
              <a:buFont typeface="+mj-lt"/>
              <a:buAutoNum type="alphaUcPeriod"/>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Accountability: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Writing groups often establish accountability mechanisms, such as regular meetings or deadlines for sharing work. Joining a group can help keep you accountable for your writing goals, motivating you to stay on track and make progress.</a:t>
            </a:r>
          </a:p>
          <a:p>
            <a:pPr marL="342900" marR="0" lvl="0" indent="-342900">
              <a:spcBef>
                <a:spcPts val="0"/>
              </a:spcBef>
              <a:spcAft>
                <a:spcPts val="0"/>
              </a:spcAft>
              <a:buFont typeface="+mj-lt"/>
              <a:buAutoNum type="alphaUcPeriod"/>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Feedback and Critique: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Writing groups offer opportunities to receive constructive feedback and critique on your work from peers. This feedback can help you identify strengths and areas for improvement in your writing, ultimately enhancing the quality of your work.</a:t>
            </a:r>
          </a:p>
          <a:p>
            <a:pPr marL="342900" marR="0" lvl="0" indent="-342900">
              <a:spcBef>
                <a:spcPts val="0"/>
              </a:spcBef>
              <a:spcAft>
                <a:spcPts val="0"/>
              </a:spcAft>
              <a:buFont typeface="+mj-lt"/>
              <a:buAutoNum type="alphaUcPeriod"/>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and Collaboration: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Writing groups are excellent networking platforms, allowing you to connect with other writers, editors, and publishing professionals. These connections can lead to collaboration opportunities, networking contacts, and valuable insights into the publishing industry.</a:t>
            </a:r>
          </a:p>
          <a:p>
            <a:pPr marL="342900" marR="0" lvl="0" indent="-342900">
              <a:spcBef>
                <a:spcPts val="0"/>
              </a:spcBef>
              <a:spcAft>
                <a:spcPts val="0"/>
              </a:spcAft>
              <a:buFont typeface="+mj-lt"/>
              <a:buAutoNum type="alphaUcPeriod"/>
            </a:pPr>
            <a:endParaRPr lang="en-US" sz="1800" b="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Skill Development: Participating: </a:t>
            </a:r>
            <a:r>
              <a:rPr lang="en-US" sz="1800" b="0" kern="100" dirty="0">
                <a:effectLst/>
                <a:latin typeface="Calibri" panose="020F0502020204030204" pitchFamily="34" charset="0"/>
                <a:ea typeface="Calibri" panose="020F0502020204030204" pitchFamily="34" charset="0"/>
                <a:cs typeface="Times New Roman" panose="02020603050405020304" pitchFamily="18" charset="0"/>
              </a:rPr>
              <a:t>in writing groups exposes you to a diverse range of writing styles, genres, and techniques. Engaging with fellow writers and discussing their work can broaden your perspective, inspire new ideas, and contribute to your growth as a writer.</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joining writing groups after attending a conference provides community and support, accountability, feedback and critique, networking and collaboration opportunities, and ongoing skill development. It's a valuable investment in your writing journey, offering numerous benefits that can help you thrive as a writer.</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7</a:t>
            </a:fld>
            <a:endParaRPr lang="en-US"/>
          </a:p>
        </p:txBody>
      </p:sp>
    </p:spTree>
    <p:extLst>
      <p:ext uri="{BB962C8B-B14F-4D97-AF65-F5344CB8AC3E}">
        <p14:creationId xmlns:p14="http://schemas.microsoft.com/office/powerpoint/2010/main" val="771042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Collaborate: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Reach out to potential collaborators or critique partners you met at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Complementary Skills and Expertise: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Collaborating with others you met at the conference can bring together complementary skills and expertise. Perhaps you met someone whose strengths align with your weaknesses, or vice versa. By pooling your talents, you can create stronger, more well-rounded projects that leverage the strengths of each collaborator.</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Fresh Perspectives and Ideas: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Collaborators from the conference can offer fresh perspectives and new ideas that you might not have considered on your own. Engaging in collaborative brainstorming sessions can lead to innovative solutions and creative approaches that you might not have discovered otherwise.</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Accountability and Support: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Collaborating with others provides built-in accountability and support. Knowing that you have a partner or team relying on you can help keep you motivated and on track with your writing goals. Additionally, having someone to bounce ideas off of and provide encouragement can be invaluable during the ups and downs of the creative process.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Opportunities: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Collaborating with individuals you met at the conference expands your professional network and opens up new networking opportunities. Working together on a project strengthens your relationship and can lead to future collaborations or introductions to other industry contacts. Building a network of collaborators and allies can enhance your career prospects and open doors to new opportunities.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Shared Learning and Growth: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Collaborating with others is an opportunity for shared learning and growth. You can learn from each other's experiences, techniques, and perspectives, improving your skills as a writer and collaborator. Constructive feedback from your collaborators can help you identify areas for improvement and continue developing your craft.</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Overall, reaching out to potential collaborators or critique partners you met at the conference can lead to synergistic partnerships that leverage complementary skills, provide fresh perspectives, offer accountability and support, expand your professional network, and foster shared learning and growth. Collaboration has the potential to enhance both the quality of your projects and your overall writing experience.</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8</a:t>
            </a:fld>
            <a:endParaRPr lang="en-US"/>
          </a:p>
        </p:txBody>
      </p:sp>
    </p:spTree>
    <p:extLst>
      <p:ext uri="{BB962C8B-B14F-4D97-AF65-F5344CB8AC3E}">
        <p14:creationId xmlns:p14="http://schemas.microsoft.com/office/powerpoint/2010/main" val="39524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Join Critique Groups: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or start a critique group to receive feedback on your writing projects.</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Constructive Feedback: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 critique group provides a platform for receiving constructive feedback on your writing projects. Members can offer valuable insights, identify strengths and weaknesses, and suggest improvements to help you refine your work. This feedback is essential for enhancing the quality of your writing and ensuring that your projects resonate with your intended audience.</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Diverse Perspectives: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Critique groups typically consist of writers with diverse backgrounds, experiences, and writing styles. This diversity of perspectives enriches the feedback you receive, offering fresh insights and alternative viewpoints that you may not have considered on your own. Exposure to different writing approaches broadens your understanding of storytelling techniques and encourages experimentation in your own work.</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Accountability and Motivation: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Joining a critique group fosters a sense of accountability and motivation to consistently work on your writing projects. Knowing that you have deadlines for group meetings or submission deadlines encourages you to stay disciplined and committed to your writing goals. Additionally, sharing your progress with fellow group members provides encouragement and support, helping you overcome obstacles and stay on track with your writing endeavors.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Skill Development: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Participating in a critique group facilitates skill development by actively engaging in the critique process. Analyzing and providing feedback on other members' work hones your critical thinking skills, improves your ability to identify narrative strengths and weaknesses, and enhances your editorial skills. Additionally, receiving feedback on your own writing projects allows you to learn from your mistakes, experiment with different techniques, and evolve as a writer.</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Community and Support: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Critique groups foster a sense of community and support among members who share a common passion for writing. Building relationships with fellow writers creates a supportive environment where you can celebrate successes, navigate challenges, and share resources and advice. Having a supportive network of peers who understand the joys and struggles of the writing process can be invaluable for maintaining motivation, overcoming self-doubt, and persevering through setbacks.</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Overall, joining or starting a critique group after attending a writers conference provides opportunities for receiving constructive feedback, gaining diverse perspectives, fostering accountability and motivation, developing writing skills, and building a supportive community of fellow writers. Engaging in the critique group process accelerates your growth as a writer and strengthens your connection to the writing community, ultimately enhancing your overall writing experience.</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9</a:t>
            </a:fld>
            <a:endParaRPr lang="en-US"/>
          </a:p>
        </p:txBody>
      </p:sp>
    </p:spTree>
    <p:extLst>
      <p:ext uri="{BB962C8B-B14F-4D97-AF65-F5344CB8AC3E}">
        <p14:creationId xmlns:p14="http://schemas.microsoft.com/office/powerpoint/2010/main" val="1675216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Sharing your insights is a great way to increase your own exposure while giving back. Here’s some ways you can do that. </a:t>
            </a:r>
          </a:p>
          <a:p>
            <a:endParaRPr lang="en-US" dirty="0"/>
          </a:p>
          <a:p>
            <a:pPr marL="228600" indent="-228600">
              <a:buFont typeface="+mj-lt"/>
              <a:buAutoNum type="alphaUcPeriod"/>
            </a:pPr>
            <a:r>
              <a:rPr lang="en-US" b="1" dirty="0"/>
              <a:t>Contribute to the Writing Community: </a:t>
            </a:r>
            <a:r>
              <a:rPr lang="en-US" dirty="0"/>
              <a:t>You can write a guest blog post for a writing organization or on another writers blog. You could do a blog tour. You could develop a workshop or class. Everyone knows all about something. For example, a fantasy writer might know a whole lot about world-building but they might join a workshop to learn more about effective dialogue. </a:t>
            </a:r>
          </a:p>
          <a:p>
            <a:pPr marL="228600" indent="-228600">
              <a:buFont typeface="+mj-lt"/>
              <a:buAutoNum type="alphaUcPeriod"/>
            </a:pPr>
            <a:endParaRPr lang="en-US" dirty="0"/>
          </a:p>
          <a:p>
            <a:pPr marL="228600" indent="-228600">
              <a:buFont typeface="+mj-lt"/>
              <a:buAutoNum type="alphaUcPeriod"/>
            </a:pPr>
            <a:r>
              <a:rPr lang="en-US" b="1" dirty="0"/>
              <a:t>Build up Your Email List and Online Presence: </a:t>
            </a:r>
            <a:r>
              <a:rPr lang="en-US" dirty="0"/>
              <a:t>What’s the most effective way of reaching people? Email, with social media coming in right behind it. A healthy-sized email list is important, but do it ethically. Don’t be that person who scrapes the internet or adds people to their email without permission. Build up your social medial platform by contributing daily. Start a blog with a section about your writing.</a:t>
            </a:r>
          </a:p>
          <a:p>
            <a:pPr marL="228600" indent="-228600">
              <a:buFont typeface="+mj-lt"/>
              <a:buAutoNum type="alphaUcPeriod"/>
            </a:pPr>
            <a:endParaRPr lang="en-US" dirty="0"/>
          </a:p>
          <a:p>
            <a:pPr marL="228600" indent="-228600">
              <a:buFont typeface="+mj-lt"/>
              <a:buAutoNum type="alphaUcPeriod"/>
            </a:pPr>
            <a:r>
              <a:rPr lang="en-US" b="1" dirty="0"/>
              <a:t>Solidify Connections</a:t>
            </a:r>
            <a:r>
              <a:rPr lang="en-US" dirty="0"/>
              <a:t>: Give your email subscribers </a:t>
            </a:r>
            <a:r>
              <a:rPr lang="en-US" dirty="0" err="1"/>
              <a:t>snackies</a:t>
            </a:r>
            <a:r>
              <a:rPr lang="en-US" dirty="0"/>
              <a:t> an tidbits on a regular basis to keep them around. Let your social media followers they could be getting the same stuff. If you keep giving them the candy, they’ll keep coming along (candy being snippets of your writing, incentives for signing up, or insights into your writing life, </a:t>
            </a:r>
            <a:r>
              <a:rPr lang="en-US" dirty="0" err="1"/>
              <a:t>ect</a:t>
            </a:r>
            <a:r>
              <a:rPr lang="en-US" dirty="0"/>
              <a:t>.).</a:t>
            </a:r>
          </a:p>
          <a:p>
            <a:pPr marL="228600" indent="-228600">
              <a:buFont typeface="+mj-lt"/>
              <a:buAutoNum type="alphaUcPeriod"/>
            </a:pPr>
            <a:endParaRPr lang="en-US" dirty="0"/>
          </a:p>
          <a:p>
            <a:pPr marL="228600" indent="-228600">
              <a:buFont typeface="+mj-lt"/>
              <a:buAutoNum type="alphaUcPeriod"/>
            </a:pPr>
            <a:r>
              <a:rPr lang="en-US" b="1" dirty="0"/>
              <a:t>Documenting your journey: </a:t>
            </a:r>
            <a:r>
              <a:rPr lang="en-US" dirty="0"/>
              <a:t>Keep a journal or blog about your journey. Over time you’ll see how far you’ve come and how fast (it’ll seem faster than it does right now), you’ll gain confidence in concepts might have been nearly foreign to you in the beginning (for example, how many types of editors could there possibly be?) You’ll have a running list of your insights, inspiration, and lessons learned.</a:t>
            </a:r>
          </a:p>
          <a:p>
            <a:pPr marL="228600" indent="-228600">
              <a:buFont typeface="+mj-lt"/>
              <a:buAutoNum type="alphaUcPeriod"/>
            </a:pPr>
            <a:endParaRPr lang="en-US" dirty="0"/>
          </a:p>
          <a:p>
            <a:pPr marL="228600" indent="-228600">
              <a:buFont typeface="+mj-lt"/>
              <a:buAutoNum type="alphaUcPeriod"/>
            </a:pPr>
            <a:r>
              <a:rPr lang="en-US" b="1" dirty="0"/>
              <a:t>Establishing Yourself as a Trusted Authority: </a:t>
            </a:r>
            <a:r>
              <a:rPr lang="en-US" dirty="0"/>
              <a:t>There’s only one generally acceptable way to become a trusted authority on anything…practice over time and demonstrating your knowledge. What better way to do that then to share your insights with others? Don’t forget to actively listen for what people have learned from what you’ve shared.</a:t>
            </a:r>
          </a:p>
          <a:p>
            <a:pPr marL="228600" indent="-228600">
              <a:buFont typeface="+mj-lt"/>
              <a:buAutoNum type="alphaUcPeriod"/>
            </a:pPr>
            <a:endParaRPr lang="en-US" dirty="0"/>
          </a:p>
          <a:p>
            <a:pPr marL="0" indent="0">
              <a:buFont typeface="+mj-lt"/>
              <a:buNone/>
            </a:pPr>
            <a:r>
              <a:rPr lang="en-US" dirty="0"/>
              <a:t>In conclusion: Your insights can be just as illuminating to others as they are to you.</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10</a:t>
            </a:fld>
            <a:endParaRPr lang="en-US"/>
          </a:p>
        </p:txBody>
      </p:sp>
    </p:spTree>
    <p:extLst>
      <p:ext uri="{BB962C8B-B14F-4D97-AF65-F5344CB8AC3E}">
        <p14:creationId xmlns:p14="http://schemas.microsoft.com/office/powerpoint/2010/main" val="41888457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not even know it, but you’ve obtained other skills along the way. Have you noticed you now pick up all the grammatical, punctuation, and spelling errors? Maybe you have a head for copy editing. Are you also a graphic designer? Maybe you can make book covers. Chances are, you’ve picked up a tertiary writing skill that you’re pretty good at </a:t>
            </a:r>
          </a:p>
          <a:p>
            <a:endParaRPr lang="en-US" dirty="0"/>
          </a:p>
          <a:p>
            <a:pPr marL="228600" indent="-228600">
              <a:buFont typeface="+mj-lt"/>
              <a:buAutoNum type="alphaUcPeriod"/>
            </a:pPr>
            <a:r>
              <a:rPr lang="en-US" b="1" dirty="0"/>
              <a:t>Promote Your Other Skills on All Your Channels: </a:t>
            </a:r>
            <a:r>
              <a:rPr lang="en-US" dirty="0"/>
              <a:t>When you’re ready to promote your other skills, add a page to your website to showcase these skills. Be detailed but concise about what you offer and be transparent about your pricing. You can point your social media and email list to your website, which is the beauty of having a website, just make sure YOU own everything.</a:t>
            </a:r>
          </a:p>
          <a:p>
            <a:pPr marL="228600" indent="-228600">
              <a:buFont typeface="+mj-lt"/>
              <a:buAutoNum type="alphaUcPeriod"/>
            </a:pPr>
            <a:endParaRPr lang="en-US" dirty="0"/>
          </a:p>
          <a:p>
            <a:pPr marL="228600" indent="-228600">
              <a:buFont typeface="+mj-lt"/>
              <a:buAutoNum type="alphaUcPeriod"/>
            </a:pPr>
            <a:r>
              <a:rPr lang="en-US" b="1" dirty="0"/>
              <a:t>Networking Opportunities</a:t>
            </a:r>
            <a:r>
              <a:rPr lang="en-US" dirty="0"/>
              <a:t>: Here’s that word again, yes appears a LOT and that’s because a lot depends on the network you build around yourself. Make it a positive, inclusive, and divers one. </a:t>
            </a:r>
          </a:p>
          <a:p>
            <a:pPr marL="228600" indent="-228600">
              <a:buFont typeface="+mj-lt"/>
              <a:buAutoNum type="alphaUcPeriod"/>
            </a:pPr>
            <a:endParaRPr lang="en-US" dirty="0"/>
          </a:p>
          <a:p>
            <a:pPr marL="228600" indent="-228600">
              <a:buFont typeface="+mj-lt"/>
              <a:buAutoNum type="alphaUcPeriod"/>
            </a:pPr>
            <a:r>
              <a:rPr lang="en-US" b="1" dirty="0"/>
              <a:t>Professional Development: </a:t>
            </a:r>
            <a:r>
              <a:rPr lang="en-US" dirty="0"/>
              <a:t>These days most people need multiple income streams. No economics lessons here, just make professional development in one or more of these areas a priority. </a:t>
            </a:r>
          </a:p>
          <a:p>
            <a:pPr marL="228600" indent="-228600">
              <a:buFont typeface="+mj-lt"/>
              <a:buAutoNum type="alphaUcPeriod"/>
            </a:pPr>
            <a:endParaRPr lang="en-US" dirty="0"/>
          </a:p>
          <a:p>
            <a:pPr marL="228600" indent="-228600">
              <a:buFont typeface="+mj-lt"/>
              <a:buAutoNum type="alphaUcPeriod"/>
            </a:pPr>
            <a:r>
              <a:rPr lang="en-US" b="1" dirty="0"/>
              <a:t>Publication Opportunities: </a:t>
            </a:r>
            <a:r>
              <a:rPr lang="en-US" dirty="0"/>
              <a:t>Make a list of all the ways you can publish your materials that aren’t books. Some are making some extra money by selling short stories, some are doing pretty well on Kindle Vella, some write articles for magazines on the side. Don’t forget about these side hustles that can turn into something that can help support you. A writer‘s </a:t>
            </a:r>
            <a:r>
              <a:rPr lang="en-US" dirty="0" err="1"/>
              <a:t>gotta</a:t>
            </a:r>
            <a:r>
              <a:rPr lang="en-US" dirty="0"/>
              <a:t> eat.</a:t>
            </a:r>
          </a:p>
          <a:p>
            <a:pPr marL="228600" indent="-228600">
              <a:buFont typeface="+mj-lt"/>
              <a:buAutoNum type="alphaUcPeriod"/>
            </a:pPr>
            <a:endParaRPr lang="en-US" dirty="0"/>
          </a:p>
          <a:p>
            <a:pPr marL="228600" indent="-228600">
              <a:buFont typeface="+mj-lt"/>
              <a:buAutoNum type="alphaUcPeriod"/>
            </a:pPr>
            <a:r>
              <a:rPr lang="en-US" b="1" dirty="0"/>
              <a:t>Book Signings</a:t>
            </a:r>
            <a:r>
              <a:rPr lang="en-US" dirty="0"/>
              <a:t>: Book signings, cons, and other events can give you the opportunity to sling some books for cash, but the venue is crucial. Make sure your picking a venue and event with a reasonable table fee (or see if you can share with someone) these things can be critical to your sales volume. </a:t>
            </a:r>
          </a:p>
          <a:p>
            <a:pPr marL="228600" indent="-228600">
              <a:buFont typeface="+mj-lt"/>
              <a:buAutoNum type="alphaUcPeriod"/>
            </a:pPr>
            <a:endParaRPr lang="en-US" dirty="0"/>
          </a:p>
          <a:p>
            <a:pPr marL="228600" indent="-228600">
              <a:buFont typeface="+mj-lt"/>
              <a:buAutoNum type="alphaUcPeriod"/>
            </a:pPr>
            <a:r>
              <a:rPr lang="en-US" b="1" dirty="0"/>
              <a:t>Workshops: </a:t>
            </a:r>
            <a:r>
              <a:rPr lang="en-US" dirty="0"/>
              <a:t>Create a workshop to shop around to writing organizations in the area or create a page on your website that show what you have to offer. Payment for workshops vary widely. Ask about it if they don’t tell you. You shouldn’t have to do a workshop for free.</a:t>
            </a:r>
          </a:p>
          <a:p>
            <a:pPr marL="228600" indent="-228600">
              <a:buFont typeface="+mj-lt"/>
              <a:buAutoNum type="alphaUcPeriod"/>
            </a:pPr>
            <a:endParaRPr lang="en-US" dirty="0"/>
          </a:p>
          <a:p>
            <a:pPr marL="228600" indent="-228600">
              <a:buFont typeface="+mj-lt"/>
              <a:buAutoNum type="alphaUcPeriod"/>
            </a:pPr>
            <a:r>
              <a:rPr lang="en-US" b="1" dirty="0"/>
              <a:t>Mentoring: </a:t>
            </a:r>
            <a:r>
              <a:rPr lang="en-US" dirty="0"/>
              <a:t>Although mentoring isn’t usually a paid positions (unless maybe you’re a book coach), but it is a good opportunity to pay it forward and practice and polishing your leadership skills for these opportunities</a:t>
            </a:r>
          </a:p>
        </p:txBody>
      </p:sp>
      <p:sp>
        <p:nvSpPr>
          <p:cNvPr id="4" name="Slide Number Placeholder 3"/>
          <p:cNvSpPr>
            <a:spLocks noGrp="1"/>
          </p:cNvSpPr>
          <p:nvPr>
            <p:ph type="sldNum" sz="quarter" idx="5"/>
          </p:nvPr>
        </p:nvSpPr>
        <p:spPr/>
        <p:txBody>
          <a:bodyPr/>
          <a:lstStyle/>
          <a:p>
            <a:fld id="{6139B7E3-C291-45B6-895C-193A0D1B98CA}" type="slidenum">
              <a:rPr lang="en-US" smtClean="0"/>
              <a:t>11</a:t>
            </a:fld>
            <a:endParaRPr lang="en-US"/>
          </a:p>
        </p:txBody>
      </p:sp>
    </p:spTree>
    <p:extLst>
      <p:ext uri="{BB962C8B-B14F-4D97-AF65-F5344CB8AC3E}">
        <p14:creationId xmlns:p14="http://schemas.microsoft.com/office/powerpoint/2010/main" val="1658155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Continue Learning: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Keep learning by reading books, articles, or attending online courses related to topics discussed at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Deepening Understanding: Writers conferences often introduce a wide range of topics, techniques, and trends in the writing industry. Continuing to learn through supplementary reading and courses allows you to deepen your understanding of these subjects, exploring them in more depth and gaining new insights.</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Staying Updated: The writing landscape is constantly evolving, with new technologies, trends, and best practices emerging regularly. By staying engaged with relevant books, articles, and courses, you stay updated on the latest developments in the industry, ensuring that your skills and knowledge remain current.</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Applying New Techniques: Conferences may introduce you to innovative writing techniques or approaches that you're eager to explore further. Continuing your learning through additional resources provides the opportunity to master these techniques and incorporate them into your writing practice effectively.</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Collaboration: Collaborating with other writers, artists, and readers can give you a fresh perspective on your writing allowing you to branch out in new ways, which in turn, can give your writing some unexpected freshness.</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Expanding Horizons: Supplementary reading and courses allow you to explore topics beyond what was covered at the conference, broadening your horizons and exposing you to new ideas and perspectives. This expansion of knowledge can inspire creativity, spark new projects, and enrich your overall writing experience.</a:t>
            </a: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Engaging with books, articles, and online courses related to conference topics can lead to networking opportunities and potential collaborations. You may connect with authors, instructors, or fellow learners who share your interests, providing valuable connections and support within the writing community.</a:t>
            </a: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continuing to learn through reading books, articles, and online courses related to conference topics deepens understanding, keeps you updated, allows you to apply new techniques, expands horizons, and fosters networking and collaboration opportunities. It's a proactive approach to ongoing professional development and growth as a writer, complementing the knowledge gained from attending the conference.</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Experimentation: Experiment. Definitely read in the genre you’re writing, that’s a given. But romance can inform the relationships in your writing, want to improve your dialogue and make it snappy?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Reak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light novels like The Adventures of Sherlock Holmes by Arthur Conan Doyle (46.95% dialogue) characters within quoted strings, or Dracula by Bram Stoker (47.46%). Want to know more about how to make and break relationships? Read romance. Then experiment with what you’ve learned along with your conference experience and try it out in your own writing. See how this is beginning to take shape as the layers come together?</a:t>
            </a:r>
          </a:p>
        </p:txBody>
      </p:sp>
      <p:sp>
        <p:nvSpPr>
          <p:cNvPr id="4" name="Slide Number Placeholder 3"/>
          <p:cNvSpPr>
            <a:spLocks noGrp="1"/>
          </p:cNvSpPr>
          <p:nvPr>
            <p:ph type="sldNum" sz="quarter" idx="5"/>
          </p:nvPr>
        </p:nvSpPr>
        <p:spPr/>
        <p:txBody>
          <a:bodyPr/>
          <a:lstStyle/>
          <a:p>
            <a:fld id="{6139B7E3-C291-45B6-895C-193A0D1B98CA}" type="slidenum">
              <a:rPr lang="en-US" smtClean="0"/>
              <a:t>12</a:t>
            </a:fld>
            <a:endParaRPr lang="en-US"/>
          </a:p>
        </p:txBody>
      </p:sp>
    </p:spTree>
    <p:extLst>
      <p:ext uri="{BB962C8B-B14F-4D97-AF65-F5344CB8AC3E}">
        <p14:creationId xmlns:p14="http://schemas.microsoft.com/office/powerpoint/2010/main" val="3851241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Daydreaming about what the future might hold can be fun, but if you don’t make solid plans it’s going to be a little hard to be the kind of writer that makes a living at being a writer. Some things to think about going forward.</a:t>
            </a:r>
          </a:p>
          <a:p>
            <a:endParaRPr lang="en-US" dirty="0"/>
          </a:p>
          <a:p>
            <a:r>
              <a:rPr lang="en-US" b="1" dirty="0"/>
              <a:t>Update Your “About” Info: </a:t>
            </a:r>
            <a:r>
              <a:rPr lang="en-US" b="0" dirty="0"/>
              <a:t>Your “About” info is everywhere. Start with whatever is in closest proximity to the reader. For me, that’s my Amazon profile. Try to keep the information as general as possible when it comes to dates and time and never give any personal information. I think I gave the name of our motorcycle and a couple of our fur babies. Luckily, I don’t use any of those as passwords. I think you see what I’m getting to here. </a:t>
            </a:r>
          </a:p>
          <a:p>
            <a:endParaRPr lang="en-US" b="0" dirty="0"/>
          </a:p>
          <a:p>
            <a:r>
              <a:rPr lang="en-US" b="1" dirty="0"/>
              <a:t>Update Your Website: </a:t>
            </a:r>
            <a:r>
              <a:rPr lang="en-US" b="0" dirty="0"/>
              <a:t>The second (arguably) place a reader may visit is your website. You want to have the most current information possible here. </a:t>
            </a:r>
          </a:p>
          <a:p>
            <a:endParaRPr lang="en-US" b="0" dirty="0"/>
          </a:p>
          <a:p>
            <a:r>
              <a:rPr lang="en-US" b="1" dirty="0"/>
              <a:t>Update Social Media: </a:t>
            </a:r>
            <a:r>
              <a:rPr lang="en-US" b="0" dirty="0"/>
              <a:t>The third (arguably) place a reader may visit to learn more about you and your books is social media. Once again, you’ll want the most current info here. Check your profiles and about info and follow the rules to protect your privacy.</a:t>
            </a:r>
          </a:p>
          <a:p>
            <a:endParaRPr lang="en-US" b="0" dirty="0"/>
          </a:p>
          <a:p>
            <a:r>
              <a:rPr lang="en-US" b="1" dirty="0"/>
              <a:t>Plan Your Dance Card: </a:t>
            </a:r>
            <a:r>
              <a:rPr lang="en-US" b="0" dirty="0"/>
              <a:t>Your dance card being the events you’re going to attend over the next year. Especially those that require a hefty bag of coin to attend. I’m not discounting big events. I love PPWC, </a:t>
            </a:r>
            <a:r>
              <a:rPr lang="en-US" b="0" dirty="0" err="1"/>
              <a:t>Colordo</a:t>
            </a:r>
            <a:r>
              <a:rPr lang="en-US" b="0" dirty="0"/>
              <a:t> Gold Conference and more, but some of us have to save up to attend a big event like these. Create a budget and stick to it. Don’t stress out about it. Don’t let FOMO get you. There’s just no reason to. </a:t>
            </a:r>
            <a:endParaRPr lang="en-US" b="1" dirty="0"/>
          </a:p>
        </p:txBody>
      </p:sp>
      <p:sp>
        <p:nvSpPr>
          <p:cNvPr id="4" name="Slide Number Placeholder 3"/>
          <p:cNvSpPr>
            <a:spLocks noGrp="1"/>
          </p:cNvSpPr>
          <p:nvPr>
            <p:ph type="sldNum" sz="quarter" idx="5"/>
          </p:nvPr>
        </p:nvSpPr>
        <p:spPr/>
        <p:txBody>
          <a:bodyPr/>
          <a:lstStyle/>
          <a:p>
            <a:fld id="{6139B7E3-C291-45B6-895C-193A0D1B98CA}" type="slidenum">
              <a:rPr lang="en-US" smtClean="0"/>
              <a:t>13</a:t>
            </a:fld>
            <a:endParaRPr lang="en-US"/>
          </a:p>
        </p:txBody>
      </p:sp>
    </p:spTree>
    <p:extLst>
      <p:ext uri="{BB962C8B-B14F-4D97-AF65-F5344CB8AC3E}">
        <p14:creationId xmlns:p14="http://schemas.microsoft.com/office/powerpoint/2010/main" val="2115375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Update Portfolio: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Update your writing portfolio or website with any new skills or knowledge you gained.</a:t>
            </a:r>
          </a:p>
          <a:p>
            <a:pPr marL="342900" marR="0" lvl="0" indent="-342900">
              <a:spcBef>
                <a:spcPts val="0"/>
              </a:spcBef>
              <a:spcAft>
                <a:spcPts val="0"/>
              </a:spcAft>
              <a:buFont typeface="+mj-lt"/>
              <a:buAutoNum type="arabicPeriod"/>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Showcasing New Skills and Knowledge: Conferences often provide valuable learning opportunities, whether through workshops, panels, or networking sessions. Updating your writing portfolio allows you to showcase any new skills, techniques, or knowledge you've acquired during the conference, demonstrating your commitment to continuous improvement as a writer.</a:t>
            </a: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Highlighting Conference Attendance: Including your attendance at the conference in your portfolio can enhance your credibility as a writer. It shows potential clients, employers, or collaborators that you actively invest in your professional development and stay informed about industry trends and best practices.</a:t>
            </a: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Demonstrating Relevance and Expertise: Updating your portfolio with content related to the conference theme or topics covered reinforces your relevance and expertise in those areas. It positions you as a knowledgeable and informed writer capable of producing high-quality content on relevant subjects.</a:t>
            </a: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Attracting Opportunities: A well-maintained writing portfolio acts as a powerful marketing tool, attracting potential clients, publishers, or collaborators. By updating your portfolio with fresh, relevant content inspired by the conference, you increase your chances of attracting new opportunities and expanding your professional network.</a:t>
            </a: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Documenting Achievements: Attending a writers conference is an achievement in itself, and updating your portfolio serves as documentation of your professional milestones. It allows you to keep a record of your conference participation, presentations, workshops attended, and any awards or recognition received, adding credibility to your portfolio and enhancing your professional reputation.</a:t>
            </a: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updating your writing portfolio after attending a writers conference allows you to showcase new skills and knowledge, highlight your conference attendance, demonstrate relevance and expertise, attract opportunities, and document your achievements. It's a proactive step towards advancing your writing career and maximizing the benefits of your conference experience.</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14</a:t>
            </a:fld>
            <a:endParaRPr lang="en-US"/>
          </a:p>
        </p:txBody>
      </p:sp>
    </p:spTree>
    <p:extLst>
      <p:ext uri="{BB962C8B-B14F-4D97-AF65-F5344CB8AC3E}">
        <p14:creationId xmlns:p14="http://schemas.microsoft.com/office/powerpoint/2010/main" val="951566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Complete, Revise, Polish, Repeat:</a:t>
            </a:r>
            <a:r>
              <a:rPr lang="en-US" dirty="0"/>
              <a:t> If you’re like most writers you have various ideas and projects in various stages of completion. There’s nothing inherently wrong with this, but now may be the time to start working on one of them.</a:t>
            </a:r>
          </a:p>
          <a:p>
            <a:endParaRPr lang="en-US" dirty="0"/>
          </a:p>
          <a:p>
            <a:pPr marL="228600" indent="-228600">
              <a:buFont typeface="+mj-lt"/>
              <a:buAutoNum type="alphaUcPeriod"/>
            </a:pPr>
            <a:r>
              <a:rPr lang="en-US" b="1" dirty="0"/>
              <a:t>Too Many Project Syndrome: </a:t>
            </a:r>
            <a:r>
              <a:rPr lang="en-US" dirty="0"/>
              <a:t>Sometimes you may end up with a lot of unfinished projects. It happens, you get about 20k into something and a beautiful butterfly of a project appears making your current project look like something that would be attractive to a trash panda. Don’t give up! Pick on project and finish. That’s it for now, just finish, the next sentence, the next paragraph, the next page, the word count for the day, week, or month, just…finish the thing, It doesn’t have to be pretty right now, just finished.</a:t>
            </a:r>
          </a:p>
          <a:p>
            <a:pPr marL="228600" indent="-228600">
              <a:buFont typeface="+mj-lt"/>
              <a:buAutoNum type="alphaUcPeriod"/>
            </a:pPr>
            <a:endParaRPr lang="en-US" dirty="0"/>
          </a:p>
          <a:p>
            <a:pPr marL="228600" indent="-228600">
              <a:buFont typeface="+mj-lt"/>
              <a:buAutoNum type="alphaUcPeriod"/>
            </a:pPr>
            <a:r>
              <a:rPr lang="en-US" b="1" dirty="0"/>
              <a:t>Use Feedback and Insights: </a:t>
            </a:r>
            <a:r>
              <a:rPr lang="en-US" dirty="0"/>
              <a:t>Try getting together with one or two of your new friends and take a look at each other’s work or get together and chat about it.</a:t>
            </a:r>
          </a:p>
          <a:p>
            <a:pPr marL="228600" indent="-228600">
              <a:buFont typeface="+mj-lt"/>
              <a:buAutoNum type="alphaUcPeriod"/>
            </a:pPr>
            <a:endParaRPr lang="en-US" dirty="0"/>
          </a:p>
          <a:p>
            <a:pPr marL="228600" indent="-228600">
              <a:buFont typeface="+mj-lt"/>
              <a:buAutoNum type="alphaUcPeriod"/>
            </a:pPr>
            <a:r>
              <a:rPr lang="en-US" b="1" dirty="0"/>
              <a:t>Try Out Some New Techniques: </a:t>
            </a:r>
            <a:r>
              <a:rPr lang="en-US" dirty="0"/>
              <a:t>Try out some of the techniques you learned at conference.</a:t>
            </a:r>
          </a:p>
          <a:p>
            <a:endParaRPr lang="en-US" dirty="0"/>
          </a:p>
          <a:p>
            <a:r>
              <a:rPr lang="en-US" dirty="0"/>
              <a:t>Strengthen Your Voice and Style: The more you practice writing, the more you strengthen your voice and style. Those elusive, but natural parts of you that shine through in your work. Using them is the only way to get to know them better.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15</a:t>
            </a:fld>
            <a:endParaRPr lang="en-US"/>
          </a:p>
        </p:txBody>
      </p:sp>
    </p:spTree>
    <p:extLst>
      <p:ext uri="{BB962C8B-B14F-4D97-AF65-F5344CB8AC3E}">
        <p14:creationId xmlns:p14="http://schemas.microsoft.com/office/powerpoint/2010/main" val="468903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Revise Projects: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Start revising any writing projects or manuscripts based on feedback or insights gained at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Improving Quality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Feedback received at the conference provides valuable insights into the strengths and weaknesses of your writing projects or manuscripts. Revising based on this feedback allows you to address areas for improvement, ultimately enhancing the quality and readability of your work.</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Meeting Market Expectations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Writers conferences often provide insights into current market trends, reader preferences, and industry standards. Revising your projects based on these insights ensures that your work aligns with market expectations, increasing its appeal to agents, publishers, or readers.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Implementing New Techniques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Conferences are opportunities to learn about new writing techniques, approaches, and strategies. Revising your projects based on these newfound techniques allows you to experiment with different storytelling methods, enhancing the depth and impact of your work.</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Strengthening Voice and Style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Feedback from peers, mentors, or industry professionals at the conference can help you refine your writing voice and style. Revising your projects based on this feedback allows you to hone your unique voice, creating a more compelling and authentic narrative that resonates with readers.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Maximizing Potential for Success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Revising your writing projects based on feedback or insights gained at the conference maximizes their potential for success in the publishing industry or on the market. By incorporating valuable feedback and aligning your work with industry standards and reader expectations, you increase the likelihood of attracting agents, publishers, or readers to your projects.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Revising writing projects or manuscripts based on feedback or insights gained at a writers conference improves quality, helps you meet market expectations, implements new techniques, strengthens voice and style, and maximizes potential for success. It's a proactive approach to refining your work and increasing its chances of achieving your writing goals.</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16</a:t>
            </a:fld>
            <a:endParaRPr lang="en-US"/>
          </a:p>
        </p:txBody>
      </p:sp>
    </p:spTree>
    <p:extLst>
      <p:ext uri="{BB962C8B-B14F-4D97-AF65-F5344CB8AC3E}">
        <p14:creationId xmlns:p14="http://schemas.microsoft.com/office/powerpoint/2010/main" val="3588633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Update Bio:</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Update your author bio with any new achievements or connections made during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Enhanced Credibility: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Updating your author bio with recent achievements from the conference enhances your credibility as a writer. Including information about attending or speaking at prestigious events demonstrates your active involvement in the writing community and reinforces your status as a serious and engaged author.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Increased Visibility: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Adding new achievements or connections to your author bio can increase your visibility within the writing community. People who come across your bio, whether on your website, social media profiles, or book jacket, will see that you are actively participating in conferences and making valuable connections. This can attract the attention of agents, publishers, and fellow writers, potentially leading to new opportunities or collaborations.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Demonstrating Growth and Progression: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Updating your author bio with recent achievements showcases your growth and progression as a writer. It communicates to readers and industry professionals that you are continuously honing your craft, expanding your network, and seeking opportunities for advancement in your writing career. This can create a positive impression and generate interest in your work.</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Building Relationships: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Including connections made during the conference in your author bio acknowledges the importance of building relationships within the writing community. It shows appreciation for the people you've met and the connections you've formed, while also signaling to others that you are approachable and open to collaboration or networking opportunities.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Inspiring Confidence: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An updated author bio instills confidence in your readers, fans, and potential collaborators. It reassures them that you are actively engaged in the writing world, staying current with industry trends, and making meaningful contributions to the community. This confidence can encourage readers to explore your work further and may even attract the attention of literary agents or publishers who are impressed by your involvement in conferences and networking events.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Overall, updating your author bio with new achievements or connections made during a writers conference strengthens your credibility, increases your visibility, demonstrates your growth and progression as a writer, acknowledges the importance of building relationships, and inspires confidence in your readers and industry peers. Keeping your bio current and reflective of your latest accomplishments helps you present yourself in the best possible light and can lead to new opportunities in your writing career.</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17</a:t>
            </a:fld>
            <a:endParaRPr lang="en-US"/>
          </a:p>
        </p:txBody>
      </p:sp>
    </p:spTree>
    <p:extLst>
      <p:ext uri="{BB962C8B-B14F-4D97-AF65-F5344CB8AC3E}">
        <p14:creationId xmlns:p14="http://schemas.microsoft.com/office/powerpoint/2010/main" val="2014856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Practice Pitching: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Practice pitching your writing projects or ideas to friends, family, or writing groups.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Refinement of Presentation Skills: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Pitching your writing projects or ideas to others allows you to refine your presentation skills. By articulating your concepts clearly and concisely to a familiar audience, you can polish your pitch, making it more compelling and engaging.</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Feedback and Critique: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Friends, family, and writing groups can provide valuable feedback and critique on your pitch. They can offer insights into what aspects of your project resonate with them, what questions they have, and where improvements could be made. This feedback is essential for strengthening your pitch and identifying any weaknesses in your concept.</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Audience Perspective: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Pitching to a diverse group of people allows you to gauge the appeal of your project across different demographics and interests. Friends and family may offer a personal perspective, while writing groups can provide insights from fellow writers who understand the craft. Understanding how different audiences respond to your pitch can help you tailor it to better suit your target audience.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Practice Handling Questions and Objections: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Pitching to others gives you practice in handling questions and objections that may arise. This experience prepares you for potential challenges when pitching to agents, publishers, or other industry professionals. Learning to address concerns effectively can increase your confidence and credibility as a writer.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Opportunities: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Sharing your writing projects or ideas with friends, family, and writing groups can lead to networking opportunities. They may know someone in the industry who could help further your career, provide useful contacts, or offer advice on navigating the publishing world. Building a supportive network of fellow writers and enthusiasts can be invaluable as you pursue your writing goals.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Practicing pitching your writing projects or ideas to friends, family, or writing groups after attending a writers conference is an essential step in honing your presentation skills, receiving valuable feedback, understanding audience perspectives, mastering handling questions and objections, and expanding your professional network.</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18</a:t>
            </a:fld>
            <a:endParaRPr lang="en-US"/>
          </a:p>
        </p:txBody>
      </p:sp>
    </p:spTree>
    <p:extLst>
      <p:ext uri="{BB962C8B-B14F-4D97-AF65-F5344CB8AC3E}">
        <p14:creationId xmlns:p14="http://schemas.microsoft.com/office/powerpoint/2010/main" val="19144186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Pitch Ideas: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Start pitching article or book ideas to relevant publications or agents you met at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Capitalizing on Connections: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Writers conferences provide unique networking opportunities where you can connect with editors, publishers, and literary agents. Pitching your ideas to these contacts while the interaction is fresh in their minds can increase the likelihood of consideration for publication or representation.</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Building Professional Relationships: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Pitching article or book ideas demonstrates your initiative and professionalism to potential publishers or agents. It opens the door to building relationships based on mutual interest and collaboration, laying the groundwork for future partnerships.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Access to Insider Knowledge: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Publishers and agents often have insider knowledge about market trends, reader preferences, and upcoming opportunities. By pitching your ideas directly to them, you gain insights and feedback that can help you tailor your work to better meet market demands and increase your chances of success.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Expanding Your Portfolio: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Getting published in reputable publications or securing representation for your book enhances your portfolio and credibility as a writer. Pitching your ideas to relevant outlets or agents at the conference is a proactive step towards expanding your publishing credits and advancing your writing career.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Seizing Timely Opportunities: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Writers conferences are dynamic environments where publishers and agents are actively seeking new talent and fresh ideas. By pitching your article or book ideas during the conference, you capitalize on this atmosphere of opportunity and increase your chances of catching the attention of industry professionals looking for compelling content.</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Pitching articles or book ideas to relevant publications or agents you met at a writers conference allows you to capitalize on connections, build professional relationships, access insider knowledge, expand your portfolio, and seize timely opportunities. It's a proactive approach to advancing your writing career and maximizing the potential benefits of your conference participation.</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19</a:t>
            </a:fld>
            <a:endParaRPr lang="en-US"/>
          </a:p>
        </p:txBody>
      </p:sp>
    </p:spTree>
    <p:extLst>
      <p:ext uri="{BB962C8B-B14F-4D97-AF65-F5344CB8AC3E}">
        <p14:creationId xmlns:p14="http://schemas.microsoft.com/office/powerpoint/2010/main" val="3056646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Submit Work:</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Start submitting your writing to literary magazines, journals, or online publications.</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Exposure and Recognition: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Submitting your writing to literary magazines, journals, or online publications increases your exposure as a writer. Getting your work published in respected outlets exposes your writing to a wider audience of readers, literary agents, publishers, and fellow writers. Achieving publication credits enhances your credibility and can open doors to further opportunities in the writing industry.</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Validation of Skill and Talent: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Having your work accepted for publication validates your skill and talent as a writer. Publication in reputable literary magazines or journals signifies that your writing has met a certain standard of quality and resonated with editors and readers. This validation boosts your confidence as a writer and reaffirms your commitment to pursuing a career in writing.</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and Professional Development: Submitting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your writing to literary magazines, journals, or online publications facilitates networking and professional development opportunities. Engaging with editors, fellow contributors, and readers through the submission process allows you to establish connections within the literary community. Networking with professionals in the industry can lead to valuable relationships, collaborations, and insights into the publishing world.</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Feedback and Revision: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submission process provides an opportunity to receive feedback on your writing from editors and literary professionals. Even if your work is not accepted for publication, constructive feedback from editors can help you identify areas for improvement and refine your writing skills. Incorporating feedback from rejections into your revisions strengthens your writing and increases the likelihood of future acceptance.</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Building Publication Credits: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Building a portfolio of publication credits enhances your credibility and marketability as a writer. Having a track record of published work demonstrates your commitment to your craft and your ability to produce content that resonates with readers. Publication credits serve as valuable credentials when seeking literary representation, applying for writing residencies or grants, or pursuing other professional opportunities in the writing industry.</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Overall, starting to submit your writing to literary magazines, journals, or online publications after attending a writers conference offers exposure, validation of skill, networking opportunities, feedback and revision insights, and the ability to build publication credits. Embracing the submission process is a crucial step in advancing your writing career and establishing yourself as a recognized voice within the literary community.</a:t>
            </a:r>
          </a:p>
          <a:p>
            <a:pPr marL="0" marR="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20</a:t>
            </a:fld>
            <a:endParaRPr lang="en-US"/>
          </a:p>
        </p:txBody>
      </p:sp>
    </p:spTree>
    <p:extLst>
      <p:ext uri="{BB962C8B-B14F-4D97-AF65-F5344CB8AC3E}">
        <p14:creationId xmlns:p14="http://schemas.microsoft.com/office/powerpoint/2010/main" val="3459065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Set Goals: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Set specific writing goals based on what you learned and discussed at the conference.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Utilizing Inspiration: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Conferences often provide a surge of inspiration and motivation. Setting writer goals harnesses this energy and directs it towards concrete objectives, maximizing the productivity and creativity sparked by the event.</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Focusing Efforts: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Writer goals serve as a roadmap for your writing journey, helping you focus your efforts and prioritize tasks. They provide clarity about what you want to achieve and guide your actions towards those objectives, preventing aimless wandering or procrastination.</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Measuring Progress: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Clear writer goals allow you to measure your progress and track your achievements over time. They provide benchmarks against which you can assess your growth as a writer, celebrating successes and identifying areas for improvement. Try using the S.M.A.R.T. goals process to help you along.</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Maintaining Momentum: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Writer goals help maintain the momentum gained from attending the conference. They provide a sense of purpose and direction, preventing post-conference slump and ensuring that you continue to make progress towards your aspirations.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Fostering Accountability: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Setting writer goals creates accountability for yourself. By committing to specific objectives, you hold yourself accountable for taking action and making tangible progress towards your writing aspirations, increasing the likelihood of success.</a:t>
            </a:r>
          </a:p>
          <a:p>
            <a:pPr marL="0" marR="0" lvl="0" indent="0">
              <a:spcBef>
                <a:spcPts val="0"/>
              </a:spcBef>
              <a:spcAft>
                <a:spcPts val="0"/>
              </a:spcAft>
              <a:buFont typeface="+mj-l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In summary, setting writer goals after attending a conference enables you to utilize inspiration effectively, focus your efforts, measure progress, maintain momentum, and foster accountability in your writing journey. It's an essential step in translating the insights and motivation gained from the conference into tangible outcomes and achievements.</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21</a:t>
            </a:fld>
            <a:endParaRPr lang="en-US"/>
          </a:p>
        </p:txBody>
      </p:sp>
    </p:spTree>
    <p:extLst>
      <p:ext uri="{BB962C8B-B14F-4D97-AF65-F5344CB8AC3E}">
        <p14:creationId xmlns:p14="http://schemas.microsoft.com/office/powerpoint/2010/main" val="8314653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Stay Inspired: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Keep yourself inspired and motivated by reading books or watching movies in your genre. Taking walks. Gardening. Hanging out with other writers. I can’t tell you what yours is, but it’s whatever fills your well and fuels your fire.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Creative Inspiration: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Consuming content within your genre can spark fresh ideas and creative inspiration. Exposure to different storytelling techniques, character dynamics, and plot structures can stimulate your imagination and ignite new concepts for your own writing projects.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Understanding Genre Conventions: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Immersing yourself in books and movies within your genre helps you understand and internalize genre conventions. You can identify recurring themes, tropes, and stylistic elements that resonate with audiences, allowing you to effectively incorporate or subvert these conventions in your own work.</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Learning from Masters: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Studying works by established authors or filmmakers in your genre provides an opportunity to learn from the masters. By analyzing their storytelling techniques, character development, and world-building strategies, you can gain valuable insights into what makes a compelling narrative and apply these lessons to your own writing.</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Staying Current: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Keeping up with recent releases in your genre helps you stay current with trends and developments in the industry. Understanding what audiences are currently enjoying can inform your creative decisions and ensure that your work remains relevant and engaging to contemporary readers or viewers.</a:t>
            </a:r>
          </a:p>
          <a:p>
            <a:pPr marL="342900" marR="0" lvl="0" indent="-342900">
              <a:spcBef>
                <a:spcPts val="0"/>
              </a:spcBef>
              <a:spcAft>
                <a:spcPts val="0"/>
              </a:spcAft>
              <a:buFont typeface="+mj-lt"/>
              <a:buAutoNum type="alphaUcPeriod"/>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Maintaining Motivation and Momentum: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Reading books or watching movies in your genre can reignite your passion for storytelling and keep you motivated to continue pursuing your writing goals. Experiencing the excitement and immersion of well-crafted narratives can remind you why you fell in love with writing in the first place, energizing you to tackle your own projects with renewed enthusiasm.</a:t>
            </a:r>
          </a:p>
          <a:p>
            <a:pPr marL="0" marR="0" lvl="0" indent="0">
              <a:spcBef>
                <a:spcPts val="0"/>
              </a:spcBef>
              <a:spcAft>
                <a:spcPts val="0"/>
              </a:spcAft>
              <a:buFontTx/>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Tx/>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Overall, immersing yourself in books or movies within your genre after attending a writers conference can provide creative inspiration, deepen your understanding of genre conventions, offer insights from established masters, keep you informed about industry trends, and maintain your motivation and momentum as a writer.</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22</a:t>
            </a:fld>
            <a:endParaRPr lang="en-US"/>
          </a:p>
        </p:txBody>
      </p:sp>
    </p:spTree>
    <p:extLst>
      <p:ext uri="{BB962C8B-B14F-4D97-AF65-F5344CB8AC3E}">
        <p14:creationId xmlns:p14="http://schemas.microsoft.com/office/powerpoint/2010/main" val="828476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Enjoy the Process: 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bove all, remember to enjoy the process of writing and storytelling. Embrace the joys and challenges of creativity, and find fulfillment in expressing yourself through your writing.</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Fuel for Creativity: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Enjoying the process of writing and storytelling fuels creativity and inspiration. When you approach writing with a sense of joy and enthusiasm, you're more likely to tap into your imagination, explore new ideas, and experiment with different storytelling techniques. Embracing the creative process with a positive attitude enhances your ability to generate compelling and original content.</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Satisfaction in Expression: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Finding fulfillment in expressing yourself through writing allows you to connect with your inner voice and share your unique perspective with the world. Writing provides a means of self-expression and self-discovery, allowing you to explore your thoughts, emotions, and experiences in depth. Embracing the opportunity to express yourself through storytelling brings a sense of satisfaction and fulfillment to your writing journey.</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Resilience in the Face of Challenges: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Enjoying the process of writing and storytelling fosters resilience in the face of challenges and setbacks. Writing can be a challenging and sometimes daunting endeavor, with obstacles such as writer's block, rejection, and self-doubt along the way. However, when you approach these challenges with a positive attitude and a love for the craft, you're better equipped to persevere through difficult times and overcome obstacles with determination and resilience.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Connection with Readers: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Writing is ultimately about connecting with readers and sharing stories that resonate with them on a deep level. When you enjoy the process of writing and storytelling, your passion and enthusiasm shine through in your work, creating a powerful connection with your audience. Readers are drawn to authentic and heartfelt storytelling, and when you write with joy and passion, you're more likely to create stories that touch hearts and inspire minds.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Personal Growth and Fulfillment: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Embracing the joys and challenges of creativity through writing fosters personal growth and fulfillment. Writing is not just about producing finished pieces; it's also about the journey of self-discovery, growth, and evolution as a writer and as a person. When you approach writing with a sense of joy and curiosity, you open yourself up to new experiences, insights, and opportunities for growth, leading to a more fulfilling and enriching writing journey overall.</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Remembering to enjoy the process of writing and storytelling is essential for fueling creativity, finding fulfillment in self-expression, fostering resilience, connecting with readers, and experiencing personal growth and fulfillment. Embracing the joys and challenges of writing enriches your writing journey and allows you to fully realize the transformative power of storytelling.</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23</a:t>
            </a:fld>
            <a:endParaRPr lang="en-US"/>
          </a:p>
        </p:txBody>
      </p:sp>
    </p:spTree>
    <p:extLst>
      <p:ext uri="{BB962C8B-B14F-4D97-AF65-F5344CB8AC3E}">
        <p14:creationId xmlns:p14="http://schemas.microsoft.com/office/powerpoint/2010/main" val="1911972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Celebrate Milestones: Celebrate milestones in your writing journey, whether it's completing a draft, receiving positive feedback, or achieving publication.</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Recognition of Achievement: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Celebrating milestones in your writing journey acknowledges and recognizes your achievements as a writer. Completing a draft, receiving positive feedback, or achieving publication are significant accomplishments that deserve recognition and celebration. Taking the time to acknowledge your progress reinforces your sense of accomplishment and boosts your confidence in your abilities as a writer.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Motivation and Encouragement: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Celebrating milestones serves as a source of motivation and encouragement to continue pursuing your writing goals. Recognizing your progress and successes reinforces your commitment to your writing journey and provides the encouragement needed to persevere through challenges and setbacks. Celebrating milestones helps you stay motivated and inspired to keep writing and striving for excellence.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Reflection and Gratitude: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Celebrating milestones allows you to reflect on your writing journey and express gratitude for the progress you've made. It provides an opportunity to pause and appreciate the hard work, dedication, and creativity that went into achieving your milestones. Reflecting on your achievements fosters a sense of gratitude for the support, guidance, and opportunities that have contributed to your success as a writer.</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Validation of Effort: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Celebrating milestones validates the effort and dedication you've invested in your writing journey. It reaffirms that your time, energy, and commitment to your craft have been worthwhile and have led to tangible results. Celebrating milestones reinforces your belief in yourself as a writer and affirms your ability to overcome challenges and achieve your writing goals.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Inspiration for Future Goals: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Celebrating milestones in your writing journey provides inspiration and momentum for pursuing future goals. Each milestone reached serves as a stepping stone to greater accomplishments, motivating you to set new goals and continue striving for growth and success as a writer. Celebrating milestones fuels your ambition and ignites your creativity, inspiring you to reach even higher in your writing endeavors.</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Celebrating milestones in your writing journey is important for recognizing achievement, providing motivation and encouragement, fostering reflection and gratitude, validating effort, and inspiring future goals. Embracing these moments of success enhances your writing experience and reinforces your passion and commitment to your craft.</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24</a:t>
            </a:fld>
            <a:endParaRPr lang="en-US"/>
          </a:p>
        </p:txBody>
      </p:sp>
    </p:spTree>
    <p:extLst>
      <p:ext uri="{BB962C8B-B14F-4D97-AF65-F5344CB8AC3E}">
        <p14:creationId xmlns:p14="http://schemas.microsoft.com/office/powerpoint/2010/main" val="3271404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mj-lt"/>
              <a:buNone/>
              <a:tabLst>
                <a:tab pos="457200" algn="l"/>
              </a:tabLst>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Plan for Next Year: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Start planning for the next writers conference or event you want to attend, and set goals to maximize your experience.</a:t>
            </a:r>
          </a:p>
          <a:p>
            <a:pPr marL="0" marR="0" lvl="0" indent="0">
              <a:spcBef>
                <a:spcPts val="0"/>
              </a:spcBef>
              <a:spcAft>
                <a:spcPts val="0"/>
              </a:spcAft>
              <a:buFont typeface="+mj-lt"/>
              <a:buNone/>
              <a:tabLst>
                <a:tab pos="4572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Continued Learning and Growth: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Planning for the next writers conference allows you to continue your journey of learning and growth as a writer. Setting specific goals for what you want to achieve at the next conference—whether it's improving your craft, networking with industry professionals, or exploring new opportunities—helps you focus your efforts and make the most of your experience.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Early Registration and Preparation: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Planning ahead enables you to take advantage of early registration discounts and secure your spot at the conference before it sells out. Additionally, starting your preparation early gives you ample time to research the conference program, identify sessions or workshops that align with your interests and goals, and plan your schedule accordingly.</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Networking Strategy: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Setting goals for networking at the next writers conference allows you to develop a strategic approach to making meaningful connections. Whether you aim to meet specific industry professionals, connect with fellow writers in your genre, or seek out potential collaborators, having clear objectives helps you prioritize your networking efforts and maximize your interactions during the conference.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Targeted Workshops and Sessions: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By setting goals for what you want to achieve at the next conference, you can tailor your selection of workshops and sessions to align with your objectives. Whether you're seeking to strengthen a particular aspect of your writing craft, learn about a specific genre or market, or gain insights into the publishing industry, choosing sessions that support your goals enhances the value of your conference experience.</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lphaUcPeriod"/>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Accountability and Focus: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Setting goals for the next writers conference provides accountability and focus as you work towards your writing aspirations. Whether your goals involve completing a manuscript, querying agents, or exploring new writing opportunities, having clear objectives keeps you motivated and on track with your writing journey. Additionally, sharing your goals with fellow writers or accountability partners can provide support and encouragement as you strive to achieve them.</a:t>
            </a:r>
            <a:br>
              <a:rPr lang="en-US" sz="18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mj-l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Planning for the next writers conference and setting goals to maximize your experience enables you to continue your learning and growth as a writer, take advantage of early registration discounts, develop a strategic networking strategy, tailor your conference experience to align with your objectives, and maintain accountability and focus in pursuing your writing goals. Embracing this proactive approach enhances the value of your conference experience and contributes to your overall development and success as a writer.</a:t>
            </a:r>
          </a:p>
          <a:p>
            <a:pPr marL="0" marR="0">
              <a:spcBef>
                <a:spcPts val="0"/>
              </a:spcBef>
              <a:spcAft>
                <a:spcPts val="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25</a:t>
            </a:fld>
            <a:endParaRPr lang="en-US"/>
          </a:p>
        </p:txBody>
      </p:sp>
    </p:spTree>
    <p:extLst>
      <p:ext uri="{BB962C8B-B14F-4D97-AF65-F5344CB8AC3E}">
        <p14:creationId xmlns:p14="http://schemas.microsoft.com/office/powerpoint/2010/main" val="2408171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Your Conference TBR Pile: </a:t>
            </a:r>
            <a:r>
              <a:rPr lang="en-US" dirty="0"/>
              <a:t>Let’s talk about those books your bought at conference. What? You bought how many books? No judgement here. This is a book-buyers nonjudgemental zone. But you should take a look at that conference pile of books.</a:t>
            </a:r>
          </a:p>
          <a:p>
            <a:endParaRPr lang="en-US" dirty="0"/>
          </a:p>
          <a:p>
            <a:pPr marL="228600" indent="-228600">
              <a:buFont typeface="+mj-lt"/>
              <a:buAutoNum type="alphaUcPeriod"/>
            </a:pPr>
            <a:r>
              <a:rPr lang="en-US" b="1" dirty="0"/>
              <a:t>Deeper Understanding of Their Expertise: </a:t>
            </a:r>
            <a:r>
              <a:rPr lang="en-US" dirty="0"/>
              <a:t>Reading books authored by speakers or panelists provides a deeper understanding of their expertise and insights. It allows you to delve into their writing style, storytelling techniques, and thematic interests, gaining a comprehensive understanding of their approach to the craft. By studying their work, you can learn valuable lessons and techniques to apply to your own writing projects..</a:t>
            </a:r>
          </a:p>
          <a:p>
            <a:pPr marL="228600" indent="-228600">
              <a:buFont typeface="+mj-lt"/>
              <a:buAutoNum type="alphaUcPeriod"/>
            </a:pPr>
            <a:endParaRPr lang="en-US" dirty="0"/>
          </a:p>
          <a:p>
            <a:pPr marL="228600" indent="-228600">
              <a:buFont typeface="+mj-lt"/>
              <a:buAutoNum type="alphaUcPeriod"/>
            </a:pPr>
            <a:r>
              <a:rPr lang="en-US" b="1" dirty="0"/>
              <a:t>Ability to Apply Insights in Context: </a:t>
            </a:r>
            <a:r>
              <a:rPr lang="en-US" dirty="0"/>
              <a:t>Books authored by conference speakers or panelists often expand upon the topics discussed during the conference sessions. Reading their books allows you to explore these concepts in greater detail and understand how they are applied in practice. It provides context for the insights shared during the conference and offers a richer understanding of the subject matter.</a:t>
            </a:r>
          </a:p>
          <a:p>
            <a:pPr marL="228600" indent="-228600">
              <a:buFont typeface="+mj-lt"/>
              <a:buAutoNum type="alphaUcPeriod"/>
            </a:pPr>
            <a:endParaRPr lang="en-US" dirty="0"/>
          </a:p>
          <a:p>
            <a:pPr marL="228600" indent="-228600">
              <a:buFont typeface="+mj-lt"/>
              <a:buAutoNum type="alphaUcPeriod"/>
            </a:pPr>
            <a:r>
              <a:rPr lang="en-US" b="1" dirty="0"/>
              <a:t>Inspiration and Motivation:</a:t>
            </a:r>
            <a:r>
              <a:rPr lang="en-US" dirty="0"/>
              <a:t> Reading books by speakers or panelists who inspired you at the conference can serve as a source of inspiration and motivation. Their writing may resonate with you on a personal level, igniting your creativity and fueling your passion for storytelling. Exploring their work can reignite the enthusiasm you felt during the conference and inspire you to pursue your writing goals with renewed vigor.</a:t>
            </a:r>
          </a:p>
          <a:p>
            <a:pPr marL="228600" indent="-228600">
              <a:buFont typeface="+mj-lt"/>
              <a:buAutoNum type="alphaUcPeriod"/>
            </a:pPr>
            <a:endParaRPr lang="en-US" dirty="0"/>
          </a:p>
          <a:p>
            <a:pPr marL="228600" indent="-228600">
              <a:buFont typeface="+mj-lt"/>
              <a:buAutoNum type="alphaUcPeriod"/>
            </a:pPr>
            <a:r>
              <a:rPr lang="en-US" b="1" dirty="0"/>
              <a:t>Building Connection and Appreciation: </a:t>
            </a:r>
            <a:r>
              <a:rPr lang="en-US" dirty="0"/>
              <a:t>Engaging with the books authored by conference speakers or panelists allows you to build a deeper connection with them and their work. It demonstrates your appreciation for their insights and expertise, fostering a sense of connection between you as a reader and them as an author. This connection can lead to opportunities for further engagement, such as attending future events or reaching out for advice or mentorship.</a:t>
            </a:r>
          </a:p>
          <a:p>
            <a:pPr marL="228600" indent="-228600">
              <a:buFont typeface="+mj-lt"/>
              <a:buAutoNum type="alphaUcPeriod"/>
            </a:pPr>
            <a:endParaRPr lang="en-US" dirty="0"/>
          </a:p>
          <a:p>
            <a:pPr marL="228600" indent="-228600">
              <a:buFont typeface="+mj-lt"/>
              <a:buAutoNum type="alphaUcPeriod"/>
            </a:pPr>
            <a:r>
              <a:rPr lang="en-US" b="1" dirty="0"/>
              <a:t>Expanding Your Literary Horizons: </a:t>
            </a:r>
            <a:r>
              <a:rPr lang="en-US" dirty="0"/>
              <a:t>Reading books by conference speakers or panelists introduces you to new voices, perspectives, and genres within the literary landscape. It expands your literary horizons beyond the confines of the conference and exposes you to a diverse range of writing styles and themes. Exploring the works of different authors broadens your understanding of the craft and enriches your reading experience, contributing to your growth as a writer.</a:t>
            </a:r>
          </a:p>
          <a:p>
            <a:endParaRPr lang="en-US" dirty="0"/>
          </a:p>
          <a:p>
            <a:r>
              <a:rPr lang="en-US" dirty="0"/>
              <a:t>Overall, reading books authored by speakers or panelists you found inspiring or informative at a writers conference offers numerous benefits, including gaining a deeper understanding of their expertise, applying conference insights in context, finding inspiration and motivation, building connection and appreciation, and expanding your literary horizons. Embracing these opportunities for further engagement with their work enriches your writing journey and contributes to your development as a writer.</a:t>
            </a:r>
          </a:p>
          <a:p>
            <a:endParaRPr lang="en-US" dirty="0"/>
          </a:p>
        </p:txBody>
      </p:sp>
      <p:sp>
        <p:nvSpPr>
          <p:cNvPr id="4" name="Slide Number Placeholder 3"/>
          <p:cNvSpPr>
            <a:spLocks noGrp="1"/>
          </p:cNvSpPr>
          <p:nvPr>
            <p:ph type="sldNum" sz="quarter" idx="5"/>
          </p:nvPr>
        </p:nvSpPr>
        <p:spPr/>
        <p:txBody>
          <a:bodyPr/>
          <a:lstStyle/>
          <a:p>
            <a:fld id="{6139B7E3-C291-45B6-895C-193A0D1B98CA}" type="slidenum">
              <a:rPr lang="en-US" smtClean="0"/>
              <a:t>26</a:t>
            </a:fld>
            <a:endParaRPr lang="en-US"/>
          </a:p>
        </p:txBody>
      </p:sp>
    </p:spTree>
    <p:extLst>
      <p:ext uri="{BB962C8B-B14F-4D97-AF65-F5344CB8AC3E}">
        <p14:creationId xmlns:p14="http://schemas.microsoft.com/office/powerpoint/2010/main" val="25362117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Volunteer:</a:t>
            </a:r>
            <a:r>
              <a:rPr lang="en-US" dirty="0"/>
              <a:t> Volunteering with a writers’ organization is not only a rewarding way to give back to and support your local writing community, but also a great way to network with fellow writers, and possibly even agents and editors. Yes people, it’s true!</a:t>
            </a:r>
          </a:p>
          <a:p>
            <a:endParaRPr lang="en-US" dirty="0"/>
          </a:p>
          <a:p>
            <a:r>
              <a:rPr lang="en-US" b="1" dirty="0"/>
              <a:t>Continuous Community Engagement: </a:t>
            </a:r>
            <a:r>
              <a:rPr lang="en-US" dirty="0"/>
              <a:t>Volunteering with your local writing organization you open up opportunities to find friends, writing partners, critique partners or groups, or even rub elbows with well-known authors, agents, and editors. </a:t>
            </a:r>
          </a:p>
          <a:p>
            <a:endParaRPr lang="en-US" dirty="0"/>
          </a:p>
          <a:p>
            <a:r>
              <a:rPr lang="en-US" b="1" dirty="0"/>
              <a:t>More Focused Networking:</a:t>
            </a:r>
            <a:r>
              <a:rPr lang="en-US" dirty="0"/>
              <a:t> Your networking efforts via volunteering with a writers organization allow you to reach people via the people you meet and get to know while volunteering. Six degrees of separation, you know?</a:t>
            </a:r>
          </a:p>
          <a:p>
            <a:endParaRPr lang="en-US" dirty="0"/>
          </a:p>
          <a:p>
            <a:r>
              <a:rPr lang="en-US" b="1" dirty="0"/>
              <a:t>Close Professional Development Opportunities: </a:t>
            </a:r>
            <a:r>
              <a:rPr lang="en-US" dirty="0"/>
              <a:t>As a volunteer you have the opportunity to develop close relationships with a number of people in the writing community that can help you be successful in your writing career. From this workshop to meeting up with writer friends in person, to volunteering for an annual conference there are lots of friends to be found.</a:t>
            </a:r>
          </a:p>
          <a:p>
            <a:endParaRPr lang="en-US" dirty="0"/>
          </a:p>
          <a:p>
            <a:r>
              <a:rPr lang="en-US" b="1" dirty="0"/>
              <a:t>Rich In Resources and Insights: </a:t>
            </a:r>
            <a:r>
              <a:rPr lang="en-US" dirty="0"/>
              <a:t>Joining a writers organization and becoming a volunteer gives you the opportunity to be the first to know when a new resource or event is coming out. You’ll have a network of people to share your insights with who have a common goal and they can share their own and share </a:t>
            </a:r>
            <a:r>
              <a:rPr lang="en-US" dirty="0" err="1"/>
              <a:t>your’s</a:t>
            </a:r>
            <a:r>
              <a:rPr lang="en-US" dirty="0"/>
              <a:t> forward (a rising tide lifts all boats). </a:t>
            </a:r>
          </a:p>
          <a:p>
            <a:endParaRPr lang="en-US" dirty="0"/>
          </a:p>
          <a:p>
            <a:r>
              <a:rPr lang="en-US" b="1" dirty="0"/>
              <a:t>Giving Back/Paying It Forward: </a:t>
            </a:r>
            <a:r>
              <a:rPr lang="en-US" dirty="0"/>
              <a:t>Finally, the first thing people usually think of when they think of volunteering is “giving back” or “paying it forward”. I would challenge you to put those concepts on the back burner. “Giving back” makes it seem like you owe someone something. Do you? “Paying it forward” seems to evoke feelings of knowing you’re going to have to “give back” at some point so you may as well put some effort in the bank. Neither of these things are true, really. You’re not obligated </a:t>
            </a:r>
            <a:r>
              <a:rPr lang="en-US" dirty="0" err="1"/>
              <a:t>uless</a:t>
            </a:r>
            <a:r>
              <a:rPr lang="en-US" dirty="0"/>
              <a:t> someone has provided you with a service or thing that you should be paying for. I’d ask you to look at it as sharing. As a volunteer you’re sharing your time with others and so are those other people, to make a writing organization strong and functional and in turn, that organization feeds the writer inside of you. It’s not an obligation, it’s a labor of love, for yourself. </a:t>
            </a:r>
          </a:p>
        </p:txBody>
      </p:sp>
      <p:sp>
        <p:nvSpPr>
          <p:cNvPr id="4" name="Slide Number Placeholder 3"/>
          <p:cNvSpPr>
            <a:spLocks noGrp="1"/>
          </p:cNvSpPr>
          <p:nvPr>
            <p:ph type="sldNum" sz="quarter" idx="5"/>
          </p:nvPr>
        </p:nvSpPr>
        <p:spPr/>
        <p:txBody>
          <a:bodyPr/>
          <a:lstStyle/>
          <a:p>
            <a:fld id="{6139B7E3-C291-45B6-895C-193A0D1B98CA}" type="slidenum">
              <a:rPr lang="en-US" smtClean="0"/>
              <a:t>27</a:t>
            </a:fld>
            <a:endParaRPr lang="en-US"/>
          </a:p>
        </p:txBody>
      </p:sp>
    </p:spTree>
    <p:extLst>
      <p:ext uri="{BB962C8B-B14F-4D97-AF65-F5344CB8AC3E}">
        <p14:creationId xmlns:p14="http://schemas.microsoft.com/office/powerpoint/2010/main" val="18567598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Resources</a:t>
            </a:r>
          </a:p>
          <a:p>
            <a:endParaRPr lang="en-US" dirty="0"/>
          </a:p>
          <a:p>
            <a:r>
              <a:rPr lang="en-US" dirty="0"/>
              <a:t>Traditional</a:t>
            </a:r>
          </a:p>
          <a:p>
            <a:r>
              <a:rPr lang="en-US" dirty="0" err="1"/>
              <a:t>Duotrope</a:t>
            </a:r>
            <a:r>
              <a:rPr lang="en-US" dirty="0"/>
              <a:t>: As of right now, the most useful site to find publishers</a:t>
            </a:r>
          </a:p>
          <a:p>
            <a:r>
              <a:rPr lang="en-US" dirty="0"/>
              <a:t>Submission Grinder: </a:t>
            </a:r>
            <a:r>
              <a:rPr lang="en-US" b="0" i="0" dirty="0">
                <a:solidFill>
                  <a:srgbClr val="3A3A3A"/>
                </a:solidFill>
                <a:effectLst/>
                <a:highlight>
                  <a:srgbClr val="FFFFFF"/>
                </a:highlight>
                <a:latin typeface="Georgia" panose="02040502050405020303" pitchFamily="18" charset="0"/>
              </a:rPr>
              <a:t>Free, focused on science fiction &amp; fantasy</a:t>
            </a:r>
          </a:p>
          <a:p>
            <a:r>
              <a:rPr lang="en-US" b="0" i="0" dirty="0">
                <a:solidFill>
                  <a:srgbClr val="3A3A3A"/>
                </a:solidFill>
                <a:effectLst/>
                <a:highlight>
                  <a:srgbClr val="FFFFFF"/>
                </a:highlight>
                <a:latin typeface="Georgia" panose="02040502050405020303" pitchFamily="18" charset="0"/>
              </a:rPr>
              <a:t>Query Tracker: Free to start, with premium ($) levels—but more agent listings than publisher listings</a:t>
            </a:r>
          </a:p>
          <a:p>
            <a:r>
              <a:rPr lang="en-US" b="0" i="0" dirty="0">
                <a:solidFill>
                  <a:srgbClr val="3A3A3A"/>
                </a:solidFill>
                <a:effectLst/>
                <a:highlight>
                  <a:srgbClr val="FFFFFF"/>
                </a:highlight>
                <a:latin typeface="Georgia" panose="02040502050405020303" pitchFamily="18" charset="0"/>
              </a:rPr>
              <a:t>Manuscript Wish List: Editors and agents often post on social media what kind of books they’re actively seeking. This site aggregates those mentions.</a:t>
            </a:r>
          </a:p>
          <a:p>
            <a:r>
              <a:rPr lang="en-US" b="0" i="0" dirty="0">
                <a:solidFill>
                  <a:srgbClr val="3A3A3A"/>
                </a:solidFill>
                <a:effectLst/>
                <a:highlight>
                  <a:srgbClr val="FFFFFF"/>
                </a:highlight>
                <a:latin typeface="Georgia" panose="02040502050405020303" pitchFamily="18" charset="0"/>
              </a:rPr>
              <a:t>New Pages: This is a curated list of markets popular with creative writing programs and instructors; it’s a good place to go if you’re publishing short stories, poems, and essays.</a:t>
            </a:r>
          </a:p>
          <a:p>
            <a:endParaRPr lang="en-US" b="0" i="0" dirty="0">
              <a:solidFill>
                <a:srgbClr val="3A3A3A"/>
              </a:solidFill>
              <a:effectLst/>
              <a:highlight>
                <a:srgbClr val="FFFFFF"/>
              </a:highlight>
              <a:latin typeface="Georgia" panose="02040502050405020303" pitchFamily="18" charset="0"/>
            </a:endParaRPr>
          </a:p>
          <a:p>
            <a:r>
              <a:rPr lang="en-US" b="0" i="0" dirty="0">
                <a:solidFill>
                  <a:srgbClr val="3A3A3A"/>
                </a:solidFill>
                <a:effectLst/>
                <a:highlight>
                  <a:srgbClr val="FFFFFF"/>
                </a:highlight>
                <a:latin typeface="Georgia" panose="02040502050405020303" pitchFamily="18" charset="0"/>
              </a:rPr>
              <a:t>Indie</a:t>
            </a:r>
          </a:p>
          <a:p>
            <a:r>
              <a:rPr lang="en-US" b="0" i="0" dirty="0">
                <a:solidFill>
                  <a:srgbClr val="3A3A3A"/>
                </a:solidFill>
                <a:effectLst/>
                <a:highlight>
                  <a:srgbClr val="FFFFFF"/>
                </a:highlight>
                <a:latin typeface="Georgia" panose="02040502050405020303" pitchFamily="18" charset="0"/>
              </a:rPr>
              <a:t>Kindle Direct Publishing: Do I have to say it?</a:t>
            </a:r>
          </a:p>
          <a:p>
            <a:r>
              <a:rPr lang="en-US" b="0" i="0" dirty="0">
                <a:solidFill>
                  <a:srgbClr val="3A3A3A"/>
                </a:solidFill>
                <a:effectLst/>
                <a:highlight>
                  <a:srgbClr val="FFFFFF"/>
                </a:highlight>
                <a:latin typeface="Georgia" panose="02040502050405020303" pitchFamily="18" charset="0"/>
              </a:rPr>
              <a:t>Draft2Digital: Indie writer publishing platform with ever-increasing tools</a:t>
            </a:r>
          </a:p>
          <a:p>
            <a:r>
              <a:rPr lang="en-US" b="0" i="0" dirty="0">
                <a:solidFill>
                  <a:srgbClr val="3A3A3A"/>
                </a:solidFill>
                <a:effectLst/>
                <a:highlight>
                  <a:srgbClr val="FFFFFF"/>
                </a:highlight>
                <a:latin typeface="Georgia" panose="02040502050405020303" pitchFamily="18" charset="0"/>
              </a:rPr>
              <a:t>The Big, Big List of Indie Publishers and Small Presses: A list The Nonconformist updates periodically</a:t>
            </a:r>
          </a:p>
          <a:p>
            <a:r>
              <a:rPr lang="en-US" b="0" i="0" dirty="0" err="1">
                <a:solidFill>
                  <a:srgbClr val="3A3A3A"/>
                </a:solidFill>
                <a:effectLst/>
                <a:highlight>
                  <a:srgbClr val="FFFFFF"/>
                </a:highlight>
                <a:latin typeface="Georgia" panose="02040502050405020303" pitchFamily="18" charset="0"/>
              </a:rPr>
              <a:t>Lieteristic</a:t>
            </a:r>
            <a:r>
              <a:rPr lang="en-US" b="0" i="0" dirty="0">
                <a:solidFill>
                  <a:srgbClr val="3A3A3A"/>
                </a:solidFill>
                <a:effectLst/>
                <a:highlight>
                  <a:srgbClr val="FFFFFF"/>
                </a:highlight>
                <a:latin typeface="Georgia" panose="02040502050405020303" pitchFamily="18" charset="0"/>
              </a:rPr>
              <a:t>: Resource for writing contests</a:t>
            </a:r>
          </a:p>
          <a:p>
            <a:r>
              <a:rPr lang="en-US" b="0" i="0" dirty="0">
                <a:solidFill>
                  <a:srgbClr val="3A3A3A"/>
                </a:solidFill>
                <a:effectLst/>
                <a:highlight>
                  <a:srgbClr val="FFFFFF"/>
                </a:highlight>
                <a:latin typeface="Georgia" panose="02040502050405020303" pitchFamily="18" charset="0"/>
              </a:rPr>
              <a:t>Ingram Spark: Distributor focusing mainly on print books</a:t>
            </a:r>
          </a:p>
          <a:p>
            <a:r>
              <a:rPr lang="en-US" b="0" i="0" dirty="0" err="1">
                <a:solidFill>
                  <a:srgbClr val="3A3A3A"/>
                </a:solidFill>
                <a:effectLst/>
                <a:highlight>
                  <a:srgbClr val="FFFFFF"/>
                </a:highlight>
                <a:latin typeface="Georgia" panose="02040502050405020303" pitchFamily="18" charset="0"/>
              </a:rPr>
              <a:t>Kindlepreneur</a:t>
            </a:r>
            <a:r>
              <a:rPr lang="en-US" b="0" i="0" dirty="0">
                <a:solidFill>
                  <a:srgbClr val="3A3A3A"/>
                </a:solidFill>
                <a:effectLst/>
                <a:highlight>
                  <a:srgbClr val="FFFFFF"/>
                </a:highlight>
                <a:latin typeface="Georgia" panose="02040502050405020303" pitchFamily="18" charset="0"/>
              </a:rPr>
              <a:t>: Expansive website featuring all things Kindle author-related run by Dave Chesson</a:t>
            </a:r>
          </a:p>
          <a:p>
            <a:r>
              <a:rPr lang="en-US" b="0" i="0" dirty="0">
                <a:solidFill>
                  <a:srgbClr val="3A3A3A"/>
                </a:solidFill>
                <a:effectLst/>
                <a:highlight>
                  <a:srgbClr val="FFFFFF"/>
                </a:highlight>
                <a:latin typeface="Georgia" panose="02040502050405020303" pitchFamily="18" charset="0"/>
              </a:rPr>
              <a:t>There are more, but this should get you started.</a:t>
            </a:r>
          </a:p>
          <a:p>
            <a:endParaRPr lang="en-US" b="0" i="0" dirty="0">
              <a:solidFill>
                <a:srgbClr val="3A3A3A"/>
              </a:solidFill>
              <a:effectLst/>
              <a:highlight>
                <a:srgbClr val="FFFFFF"/>
              </a:highlight>
              <a:latin typeface="Georgia" panose="02040502050405020303" pitchFamily="18" charset="0"/>
            </a:endParaRPr>
          </a:p>
        </p:txBody>
      </p:sp>
      <p:sp>
        <p:nvSpPr>
          <p:cNvPr id="4" name="Slide Number Placeholder 3"/>
          <p:cNvSpPr>
            <a:spLocks noGrp="1"/>
          </p:cNvSpPr>
          <p:nvPr>
            <p:ph type="sldNum" sz="quarter" idx="5"/>
          </p:nvPr>
        </p:nvSpPr>
        <p:spPr/>
        <p:txBody>
          <a:bodyPr/>
          <a:lstStyle/>
          <a:p>
            <a:fld id="{6139B7E3-C291-45B6-895C-193A0D1B98CA}" type="slidenum">
              <a:rPr lang="en-US" smtClean="0"/>
              <a:t>28</a:t>
            </a:fld>
            <a:endParaRPr lang="en-US"/>
          </a:p>
        </p:txBody>
      </p:sp>
    </p:spTree>
    <p:extLst>
      <p:ext uri="{BB962C8B-B14F-4D97-AF65-F5344CB8AC3E}">
        <p14:creationId xmlns:p14="http://schemas.microsoft.com/office/powerpoint/2010/main" val="3892168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find Kim at Pikes Peak’s Writers Night on odd-numbered months at the IHOP on </a:t>
            </a:r>
            <a:r>
              <a:rPr lang="en-US" dirty="0" err="1"/>
              <a:t>Chelton</a:t>
            </a:r>
            <a:r>
              <a:rPr lang="en-US" dirty="0"/>
              <a:t> and as the usual host of Write Brain. </a:t>
            </a:r>
          </a:p>
        </p:txBody>
      </p:sp>
      <p:sp>
        <p:nvSpPr>
          <p:cNvPr id="4" name="Slide Number Placeholder 3"/>
          <p:cNvSpPr>
            <a:spLocks noGrp="1"/>
          </p:cNvSpPr>
          <p:nvPr>
            <p:ph type="sldNum" sz="quarter" idx="5"/>
          </p:nvPr>
        </p:nvSpPr>
        <p:spPr/>
        <p:txBody>
          <a:bodyPr/>
          <a:lstStyle/>
          <a:p>
            <a:fld id="{6139B7E3-C291-45B6-895C-193A0D1B98CA}" type="slidenum">
              <a:rPr lang="en-US" smtClean="0"/>
              <a:t>29</a:t>
            </a:fld>
            <a:endParaRPr lang="en-US"/>
          </a:p>
        </p:txBody>
      </p:sp>
    </p:spTree>
    <p:extLst>
      <p:ext uri="{BB962C8B-B14F-4D97-AF65-F5344CB8AC3E}">
        <p14:creationId xmlns:p14="http://schemas.microsoft.com/office/powerpoint/2010/main" val="39503097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5/22/2024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5/22/2024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5/22/2024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5/22/2024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5/22/2024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5/22/2024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5/22/2024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kdp.amazon.com/" TargetMode="External"/><Relationship Id="rId13" Type="http://schemas.openxmlformats.org/officeDocument/2006/relationships/hyperlink" Target="https://www.google.com/url?sa=i&amp;url=https%3A%2F%2Fm.youtube.com%2Fuser%2FAmazonKDP&amp;psig=AOvVaw2a_mybb8qcTJpYDpiVTJqj&amp;ust=1716320906749000&amp;source=images&amp;cd=vfe&amp;opi=89978449&amp;ved=0CBEQjhxqFwoTCKDWz_aBnYYDFQAAAAAdAAAAABAE" TargetMode="External"/><Relationship Id="rId3" Type="http://schemas.openxmlformats.org/officeDocument/2006/relationships/hyperlink" Target="https://duotrope.com/" TargetMode="External"/><Relationship Id="rId7" Type="http://schemas.openxmlformats.org/officeDocument/2006/relationships/hyperlink" Target="https://www.newpages.com/" TargetMode="External"/><Relationship Id="rId12" Type="http://schemas.openxmlformats.org/officeDocument/2006/relationships/hyperlink" Target="https://kindlepreneur.com/"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hyperlink" Target="https://www.manuscriptwishlist.com/" TargetMode="External"/><Relationship Id="rId11" Type="http://schemas.openxmlformats.org/officeDocument/2006/relationships/hyperlink" Target="https://www.pw.org/small_presses" TargetMode="External"/><Relationship Id="rId5" Type="http://schemas.openxmlformats.org/officeDocument/2006/relationships/hyperlink" Target="https://querytracker.net/" TargetMode="External"/><Relationship Id="rId10" Type="http://schemas.openxmlformats.org/officeDocument/2006/relationships/hyperlink" Target="https://www.draft2digital.com/" TargetMode="External"/><Relationship Id="rId4" Type="http://schemas.openxmlformats.org/officeDocument/2006/relationships/hyperlink" Target="https://thegrinder.diabolicalplots.com/" TargetMode="External"/><Relationship Id="rId9" Type="http://schemas.openxmlformats.org/officeDocument/2006/relationships/hyperlink" Target="https://nonconformist-mag.com/the-big-big-list-of-indie-publishers-and-small-presse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website:%20https://kaolgrenstoriesnmore.com/" TargetMode="External"/><Relationship Id="rId7" Type="http://schemas.openxmlformats.org/officeDocument/2006/relationships/hyperlink" Target="https://books2read.com/Flipped-A-Jillian-McElroy-Flipping-Mystery"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3.jpg"/><Relationship Id="rId5" Type="http://schemas.openxmlformats.org/officeDocument/2006/relationships/hyperlink" Target="https://www.facebook.com/kim.olgren/" TargetMode="External"/><Relationship Id="rId4" Type="http://schemas.openxmlformats.org/officeDocument/2006/relationships/hyperlink" Target="facebook:%20https://www.facebook.com/kim.olgr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7CFF-D440-ECDD-0B39-5CBF673A7242}"/>
              </a:ext>
            </a:extLst>
          </p:cNvPr>
          <p:cNvSpPr>
            <a:spLocks noGrp="1"/>
          </p:cNvSpPr>
          <p:nvPr>
            <p:ph type="ctrTitle"/>
          </p:nvPr>
        </p:nvSpPr>
        <p:spPr/>
        <p:txBody>
          <a:bodyPr>
            <a:normAutofit fontScale="90000"/>
          </a:bodyPr>
          <a:lstStyle/>
          <a:p>
            <a:r>
              <a:rPr lang="en-US" dirty="0"/>
              <a:t>SO, You Went to a writers conference… Now What?</a:t>
            </a:r>
          </a:p>
        </p:txBody>
      </p:sp>
      <p:sp>
        <p:nvSpPr>
          <p:cNvPr id="3" name="Subtitle 2">
            <a:extLst>
              <a:ext uri="{FF2B5EF4-FFF2-40B4-BE49-F238E27FC236}">
                <a16:creationId xmlns:a16="http://schemas.microsoft.com/office/drawing/2014/main" id="{95B2C574-DABF-3A91-3EA1-2FCA9B1695CF}"/>
              </a:ext>
            </a:extLst>
          </p:cNvPr>
          <p:cNvSpPr>
            <a:spLocks noGrp="1"/>
          </p:cNvSpPr>
          <p:nvPr>
            <p:ph type="subTitle" idx="1"/>
          </p:nvPr>
        </p:nvSpPr>
        <p:spPr/>
        <p:txBody>
          <a:bodyPr/>
          <a:lstStyle/>
          <a:p>
            <a:r>
              <a:rPr lang="en-US" dirty="0"/>
              <a:t>How to Use A Writers Conference to Your Advantage</a:t>
            </a:r>
          </a:p>
        </p:txBody>
      </p:sp>
    </p:spTree>
    <p:extLst>
      <p:ext uri="{BB962C8B-B14F-4D97-AF65-F5344CB8AC3E}">
        <p14:creationId xmlns:p14="http://schemas.microsoft.com/office/powerpoint/2010/main" val="1769947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CF90-F96E-C582-385A-86D339D4CEC8}"/>
              </a:ext>
            </a:extLst>
          </p:cNvPr>
          <p:cNvSpPr>
            <a:spLocks noGrp="1"/>
          </p:cNvSpPr>
          <p:nvPr>
            <p:ph type="title"/>
          </p:nvPr>
        </p:nvSpPr>
        <p:spPr/>
        <p:txBody>
          <a:bodyPr/>
          <a:lstStyle/>
          <a:p>
            <a:r>
              <a:rPr lang="en-US" dirty="0"/>
              <a:t>Reflect</a:t>
            </a:r>
          </a:p>
        </p:txBody>
      </p:sp>
      <p:sp>
        <p:nvSpPr>
          <p:cNvPr id="3" name="Content Placeholder 2">
            <a:extLst>
              <a:ext uri="{FF2B5EF4-FFF2-40B4-BE49-F238E27FC236}">
                <a16:creationId xmlns:a16="http://schemas.microsoft.com/office/drawing/2014/main" id="{DB5BF137-DFCB-76B7-A5B5-B92948AFDA7E}"/>
              </a:ext>
            </a:extLst>
          </p:cNvPr>
          <p:cNvSpPr>
            <a:spLocks noGrp="1"/>
          </p:cNvSpPr>
          <p:nvPr>
            <p:ph idx="1"/>
          </p:nvPr>
        </p:nvSpPr>
        <p:spPr/>
        <p:txBody>
          <a:bodyPr/>
          <a:lstStyle/>
          <a:p>
            <a:r>
              <a:rPr lang="en-US" dirty="0"/>
              <a:t>Consolidate Learning</a:t>
            </a:r>
          </a:p>
          <a:p>
            <a:r>
              <a:rPr lang="en-US" dirty="0"/>
              <a:t>Identify Areas of Personal Growth</a:t>
            </a:r>
          </a:p>
          <a:p>
            <a:r>
              <a:rPr lang="en-US" dirty="0"/>
              <a:t>Identifying Your Networking Circle</a:t>
            </a:r>
          </a:p>
          <a:p>
            <a:r>
              <a:rPr lang="en-US" dirty="0"/>
              <a:t>Process Emotions</a:t>
            </a:r>
          </a:p>
          <a:p>
            <a:r>
              <a:rPr lang="en-US" dirty="0"/>
              <a:t>Informing Future Actions</a:t>
            </a:r>
          </a:p>
          <a:p>
            <a:r>
              <a:rPr lang="en-US" dirty="0"/>
              <a:t>Recovery</a:t>
            </a:r>
          </a:p>
        </p:txBody>
      </p:sp>
    </p:spTree>
    <p:extLst>
      <p:ext uri="{BB962C8B-B14F-4D97-AF65-F5344CB8AC3E}">
        <p14:creationId xmlns:p14="http://schemas.microsoft.com/office/powerpoint/2010/main" val="1478552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86DB5-0370-8ED9-BBEB-784335C4AEB7}"/>
              </a:ext>
            </a:extLst>
          </p:cNvPr>
          <p:cNvSpPr>
            <a:spLocks noGrp="1"/>
          </p:cNvSpPr>
          <p:nvPr>
            <p:ph type="title"/>
          </p:nvPr>
        </p:nvSpPr>
        <p:spPr>
          <a:xfrm>
            <a:off x="4322618" y="764373"/>
            <a:ext cx="7183582" cy="1293028"/>
          </a:xfrm>
        </p:spPr>
        <p:txBody>
          <a:bodyPr/>
          <a:lstStyle/>
          <a:p>
            <a:pPr algn="l"/>
            <a:r>
              <a:rPr lang="en-US" dirty="0"/>
              <a:t>Momentum: </a:t>
            </a:r>
            <a:br>
              <a:rPr lang="en-US" dirty="0"/>
            </a:br>
            <a:r>
              <a:rPr lang="en-US" dirty="0"/>
              <a:t>Keep Rollin, </a:t>
            </a:r>
            <a:r>
              <a:rPr lang="en-US" dirty="0" err="1"/>
              <a:t>rollin</a:t>
            </a:r>
            <a:r>
              <a:rPr lang="en-US" dirty="0"/>
              <a:t>, </a:t>
            </a:r>
            <a:r>
              <a:rPr lang="en-US" dirty="0" err="1"/>
              <a:t>rollin</a:t>
            </a:r>
            <a:endParaRPr lang="en-US" dirty="0"/>
          </a:p>
        </p:txBody>
      </p:sp>
      <p:sp>
        <p:nvSpPr>
          <p:cNvPr id="3" name="Content Placeholder 2">
            <a:extLst>
              <a:ext uri="{FF2B5EF4-FFF2-40B4-BE49-F238E27FC236}">
                <a16:creationId xmlns:a16="http://schemas.microsoft.com/office/drawing/2014/main" id="{601106BF-E84F-0F95-D3C6-2BB7DFB36426}"/>
              </a:ext>
            </a:extLst>
          </p:cNvPr>
          <p:cNvSpPr>
            <a:spLocks noGrp="1"/>
          </p:cNvSpPr>
          <p:nvPr>
            <p:ph idx="1"/>
          </p:nvPr>
        </p:nvSpPr>
        <p:spPr/>
        <p:txBody>
          <a:bodyPr/>
          <a:lstStyle/>
          <a:p>
            <a:r>
              <a:rPr lang="en-US" dirty="0"/>
              <a:t>Refreshing Memory</a:t>
            </a:r>
          </a:p>
          <a:p>
            <a:r>
              <a:rPr lang="en-US" dirty="0"/>
              <a:t>Retaining Information</a:t>
            </a:r>
          </a:p>
          <a:p>
            <a:r>
              <a:rPr lang="en-US" dirty="0"/>
              <a:t>Connecting Ideas</a:t>
            </a:r>
          </a:p>
          <a:p>
            <a:r>
              <a:rPr lang="en-US" dirty="0"/>
              <a:t>Prep for Implementation</a:t>
            </a:r>
          </a:p>
        </p:txBody>
      </p:sp>
    </p:spTree>
    <p:extLst>
      <p:ext uri="{BB962C8B-B14F-4D97-AF65-F5344CB8AC3E}">
        <p14:creationId xmlns:p14="http://schemas.microsoft.com/office/powerpoint/2010/main" val="161469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64838-19A1-6EF2-3678-4D053B39A45B}"/>
              </a:ext>
            </a:extLst>
          </p:cNvPr>
          <p:cNvSpPr>
            <a:spLocks noGrp="1"/>
          </p:cNvSpPr>
          <p:nvPr>
            <p:ph type="title"/>
          </p:nvPr>
        </p:nvSpPr>
        <p:spPr/>
        <p:txBody>
          <a:bodyPr/>
          <a:lstStyle/>
          <a:p>
            <a:r>
              <a:rPr lang="en-US" dirty="0"/>
              <a:t>Personal Growth</a:t>
            </a:r>
          </a:p>
        </p:txBody>
      </p:sp>
      <p:sp>
        <p:nvSpPr>
          <p:cNvPr id="3" name="Content Placeholder 2">
            <a:extLst>
              <a:ext uri="{FF2B5EF4-FFF2-40B4-BE49-F238E27FC236}">
                <a16:creationId xmlns:a16="http://schemas.microsoft.com/office/drawing/2014/main" id="{B1FB3BD0-C6B5-4A3F-D1A0-B90FF0638838}"/>
              </a:ext>
            </a:extLst>
          </p:cNvPr>
          <p:cNvSpPr>
            <a:spLocks noGrp="1"/>
          </p:cNvSpPr>
          <p:nvPr>
            <p:ph idx="1"/>
          </p:nvPr>
        </p:nvSpPr>
        <p:spPr/>
        <p:txBody>
          <a:bodyPr/>
          <a:lstStyle/>
          <a:p>
            <a:r>
              <a:rPr lang="en-US" dirty="0"/>
              <a:t>Gratitude/Follow-Up</a:t>
            </a:r>
          </a:p>
          <a:p>
            <a:r>
              <a:rPr lang="en-US" dirty="0"/>
              <a:t>Networking</a:t>
            </a:r>
          </a:p>
          <a:p>
            <a:r>
              <a:rPr lang="en-US" dirty="0"/>
              <a:t>Follow-Up</a:t>
            </a:r>
          </a:p>
          <a:p>
            <a:r>
              <a:rPr lang="en-US" dirty="0"/>
              <a:t>Join Up with Like Minds</a:t>
            </a:r>
          </a:p>
          <a:p>
            <a:r>
              <a:rPr lang="en-US" dirty="0"/>
              <a:t>Share Your Insights</a:t>
            </a:r>
          </a:p>
          <a:p>
            <a:r>
              <a:rPr lang="en-US" dirty="0"/>
              <a:t>Continued Learning</a:t>
            </a:r>
          </a:p>
          <a:p>
            <a:r>
              <a:rPr lang="en-US" dirty="0"/>
              <a:t>Other </a:t>
            </a:r>
            <a:r>
              <a:rPr lang="en-US" dirty="0" err="1"/>
              <a:t>Opportunites</a:t>
            </a:r>
            <a:endParaRPr lang="en-US" dirty="0"/>
          </a:p>
        </p:txBody>
      </p:sp>
    </p:spTree>
    <p:extLst>
      <p:ext uri="{BB962C8B-B14F-4D97-AF65-F5344CB8AC3E}">
        <p14:creationId xmlns:p14="http://schemas.microsoft.com/office/powerpoint/2010/main" val="189475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20F9F-EF0B-CF8E-F9DC-5A11B6088403}"/>
              </a:ext>
            </a:extLst>
          </p:cNvPr>
          <p:cNvSpPr>
            <a:spLocks noGrp="1"/>
          </p:cNvSpPr>
          <p:nvPr>
            <p:ph type="title"/>
          </p:nvPr>
        </p:nvSpPr>
        <p:spPr/>
        <p:txBody>
          <a:bodyPr/>
          <a:lstStyle/>
          <a:p>
            <a:r>
              <a:rPr lang="en-US" dirty="0"/>
              <a:t>Gratitude</a:t>
            </a:r>
          </a:p>
        </p:txBody>
      </p:sp>
      <p:sp>
        <p:nvSpPr>
          <p:cNvPr id="3" name="Content Placeholder 2">
            <a:extLst>
              <a:ext uri="{FF2B5EF4-FFF2-40B4-BE49-F238E27FC236}">
                <a16:creationId xmlns:a16="http://schemas.microsoft.com/office/drawing/2014/main" id="{7BD040D8-B166-AF09-3807-49F1D3F45582}"/>
              </a:ext>
            </a:extLst>
          </p:cNvPr>
          <p:cNvSpPr>
            <a:spLocks noGrp="1"/>
          </p:cNvSpPr>
          <p:nvPr>
            <p:ph idx="1"/>
          </p:nvPr>
        </p:nvSpPr>
        <p:spPr/>
        <p:txBody>
          <a:bodyPr/>
          <a:lstStyle/>
          <a:p>
            <a:r>
              <a:rPr lang="en-US" dirty="0"/>
              <a:t>Expressing Gratitude</a:t>
            </a:r>
          </a:p>
          <a:p>
            <a:r>
              <a:rPr lang="en-US" dirty="0"/>
              <a:t>Strengthening Connections</a:t>
            </a:r>
          </a:p>
          <a:p>
            <a:r>
              <a:rPr lang="en-US" dirty="0"/>
              <a:t>Networking Opportunities</a:t>
            </a:r>
          </a:p>
          <a:p>
            <a:r>
              <a:rPr lang="en-US" dirty="0"/>
              <a:t>Professional Etiquette</a:t>
            </a:r>
          </a:p>
          <a:p>
            <a:r>
              <a:rPr lang="en-US" dirty="0"/>
              <a:t>Implementing Experience and Insights</a:t>
            </a:r>
          </a:p>
        </p:txBody>
      </p:sp>
    </p:spTree>
    <p:extLst>
      <p:ext uri="{BB962C8B-B14F-4D97-AF65-F5344CB8AC3E}">
        <p14:creationId xmlns:p14="http://schemas.microsoft.com/office/powerpoint/2010/main" val="1935696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D7D59-6260-75F0-A4F1-7B30A440D34F}"/>
              </a:ext>
            </a:extLst>
          </p:cNvPr>
          <p:cNvSpPr>
            <a:spLocks noGrp="1"/>
          </p:cNvSpPr>
          <p:nvPr>
            <p:ph type="title"/>
          </p:nvPr>
        </p:nvSpPr>
        <p:spPr/>
        <p:txBody>
          <a:bodyPr/>
          <a:lstStyle/>
          <a:p>
            <a:r>
              <a:rPr lang="en-US" dirty="0"/>
              <a:t>Networking</a:t>
            </a:r>
          </a:p>
        </p:txBody>
      </p:sp>
      <p:sp>
        <p:nvSpPr>
          <p:cNvPr id="3" name="Content Placeholder 2">
            <a:extLst>
              <a:ext uri="{FF2B5EF4-FFF2-40B4-BE49-F238E27FC236}">
                <a16:creationId xmlns:a16="http://schemas.microsoft.com/office/drawing/2014/main" id="{6663E15F-7DD4-E469-14F3-3261CAE44249}"/>
              </a:ext>
            </a:extLst>
          </p:cNvPr>
          <p:cNvSpPr>
            <a:spLocks noGrp="1"/>
          </p:cNvSpPr>
          <p:nvPr>
            <p:ph idx="1"/>
          </p:nvPr>
        </p:nvSpPr>
        <p:spPr/>
        <p:txBody>
          <a:bodyPr/>
          <a:lstStyle/>
          <a:p>
            <a:r>
              <a:rPr lang="en-US" dirty="0"/>
              <a:t>Organize Contacts</a:t>
            </a:r>
          </a:p>
          <a:p>
            <a:r>
              <a:rPr lang="en-US" dirty="0"/>
              <a:t>Networking Follow-Up</a:t>
            </a:r>
          </a:p>
          <a:p>
            <a:r>
              <a:rPr lang="en-US" dirty="0"/>
              <a:t>Opportunity Identification</a:t>
            </a:r>
          </a:p>
          <a:p>
            <a:r>
              <a:rPr lang="en-US" dirty="0"/>
              <a:t>Building a Support Network</a:t>
            </a:r>
          </a:p>
          <a:p>
            <a:r>
              <a:rPr lang="en-US" dirty="0"/>
              <a:t>Exchanging Ideas and Resources</a:t>
            </a:r>
          </a:p>
          <a:p>
            <a:r>
              <a:rPr lang="en-US" dirty="0"/>
              <a:t>Support and Encouragement</a:t>
            </a:r>
          </a:p>
          <a:p>
            <a:r>
              <a:rPr lang="en-US" dirty="0"/>
              <a:t>Professional Development</a:t>
            </a:r>
          </a:p>
          <a:p>
            <a:r>
              <a:rPr lang="en-US" dirty="0"/>
              <a:t>Fostering Lasting Connections</a:t>
            </a:r>
          </a:p>
        </p:txBody>
      </p:sp>
    </p:spTree>
    <p:extLst>
      <p:ext uri="{BB962C8B-B14F-4D97-AF65-F5344CB8AC3E}">
        <p14:creationId xmlns:p14="http://schemas.microsoft.com/office/powerpoint/2010/main" val="2694287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FA2E4-1D79-087A-CEBA-8155AF0E1BD7}"/>
              </a:ext>
            </a:extLst>
          </p:cNvPr>
          <p:cNvSpPr>
            <a:spLocks noGrp="1"/>
          </p:cNvSpPr>
          <p:nvPr>
            <p:ph type="title"/>
          </p:nvPr>
        </p:nvSpPr>
        <p:spPr/>
        <p:txBody>
          <a:bodyPr/>
          <a:lstStyle/>
          <a:p>
            <a:r>
              <a:rPr lang="en-US" dirty="0"/>
              <a:t>Join up with like minds</a:t>
            </a:r>
          </a:p>
        </p:txBody>
      </p:sp>
      <p:sp>
        <p:nvSpPr>
          <p:cNvPr id="3" name="Content Placeholder 2">
            <a:extLst>
              <a:ext uri="{FF2B5EF4-FFF2-40B4-BE49-F238E27FC236}">
                <a16:creationId xmlns:a16="http://schemas.microsoft.com/office/drawing/2014/main" id="{72AEB4B9-BFE9-31AA-C5A1-F9A7BD11565E}"/>
              </a:ext>
            </a:extLst>
          </p:cNvPr>
          <p:cNvSpPr>
            <a:spLocks noGrp="1"/>
          </p:cNvSpPr>
          <p:nvPr>
            <p:ph idx="1"/>
          </p:nvPr>
        </p:nvSpPr>
        <p:spPr/>
        <p:txBody>
          <a:bodyPr/>
          <a:lstStyle/>
          <a:p>
            <a:r>
              <a:rPr lang="en-US" dirty="0"/>
              <a:t>Community and Support</a:t>
            </a:r>
          </a:p>
          <a:p>
            <a:r>
              <a:rPr lang="en-US" dirty="0"/>
              <a:t>Opportunity for Accountability</a:t>
            </a:r>
          </a:p>
          <a:p>
            <a:r>
              <a:rPr lang="en-US" dirty="0"/>
              <a:t>Opportunity for Feedback and Critique</a:t>
            </a:r>
          </a:p>
          <a:p>
            <a:r>
              <a:rPr lang="en-US" dirty="0"/>
              <a:t>Opportunity for Networking</a:t>
            </a:r>
          </a:p>
          <a:p>
            <a:r>
              <a:rPr lang="en-US" dirty="0"/>
              <a:t>Skills Development</a:t>
            </a:r>
          </a:p>
        </p:txBody>
      </p:sp>
    </p:spTree>
    <p:extLst>
      <p:ext uri="{BB962C8B-B14F-4D97-AF65-F5344CB8AC3E}">
        <p14:creationId xmlns:p14="http://schemas.microsoft.com/office/powerpoint/2010/main" val="2275979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35B39-628E-FF60-AF68-965DF2F4D3B3}"/>
              </a:ext>
            </a:extLst>
          </p:cNvPr>
          <p:cNvSpPr>
            <a:spLocks noGrp="1"/>
          </p:cNvSpPr>
          <p:nvPr>
            <p:ph type="title"/>
          </p:nvPr>
        </p:nvSpPr>
        <p:spPr/>
        <p:txBody>
          <a:bodyPr/>
          <a:lstStyle/>
          <a:p>
            <a:r>
              <a:rPr lang="en-US" dirty="0"/>
              <a:t>Collaborate</a:t>
            </a:r>
          </a:p>
        </p:txBody>
      </p:sp>
      <p:sp>
        <p:nvSpPr>
          <p:cNvPr id="3" name="Content Placeholder 2">
            <a:extLst>
              <a:ext uri="{FF2B5EF4-FFF2-40B4-BE49-F238E27FC236}">
                <a16:creationId xmlns:a16="http://schemas.microsoft.com/office/drawing/2014/main" id="{26FE7F3B-567E-73E8-ABA0-22F39DB08FD6}"/>
              </a:ext>
            </a:extLst>
          </p:cNvPr>
          <p:cNvSpPr>
            <a:spLocks noGrp="1"/>
          </p:cNvSpPr>
          <p:nvPr>
            <p:ph idx="1"/>
          </p:nvPr>
        </p:nvSpPr>
        <p:spPr/>
        <p:txBody>
          <a:bodyPr/>
          <a:lstStyle/>
          <a:p>
            <a:r>
              <a:rPr lang="en-US" dirty="0"/>
              <a:t>Complementary Skills and Experience</a:t>
            </a:r>
          </a:p>
          <a:p>
            <a:r>
              <a:rPr lang="en-US" dirty="0"/>
              <a:t>Fresh Perspectives and Ideas</a:t>
            </a:r>
          </a:p>
          <a:p>
            <a:r>
              <a:rPr lang="en-US" dirty="0"/>
              <a:t>Accountability and Support</a:t>
            </a:r>
          </a:p>
          <a:p>
            <a:r>
              <a:rPr lang="en-US" dirty="0"/>
              <a:t>Networking Opportunities</a:t>
            </a:r>
          </a:p>
          <a:p>
            <a:r>
              <a:rPr lang="en-US" dirty="0"/>
              <a:t>Shared Learning and growth</a:t>
            </a:r>
          </a:p>
        </p:txBody>
      </p:sp>
    </p:spTree>
    <p:extLst>
      <p:ext uri="{BB962C8B-B14F-4D97-AF65-F5344CB8AC3E}">
        <p14:creationId xmlns:p14="http://schemas.microsoft.com/office/powerpoint/2010/main" val="3717699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4156-E593-F48A-2A18-2C1574166B49}"/>
              </a:ext>
            </a:extLst>
          </p:cNvPr>
          <p:cNvSpPr>
            <a:spLocks noGrp="1"/>
          </p:cNvSpPr>
          <p:nvPr>
            <p:ph type="title"/>
          </p:nvPr>
        </p:nvSpPr>
        <p:spPr/>
        <p:txBody>
          <a:bodyPr/>
          <a:lstStyle/>
          <a:p>
            <a:r>
              <a:rPr lang="en-US" dirty="0"/>
              <a:t>Critique Groups</a:t>
            </a:r>
          </a:p>
        </p:txBody>
      </p:sp>
      <p:sp>
        <p:nvSpPr>
          <p:cNvPr id="3" name="Content Placeholder 2">
            <a:extLst>
              <a:ext uri="{FF2B5EF4-FFF2-40B4-BE49-F238E27FC236}">
                <a16:creationId xmlns:a16="http://schemas.microsoft.com/office/drawing/2014/main" id="{1EF0E921-2BDF-0C50-25A4-E79F6BEA2793}"/>
              </a:ext>
            </a:extLst>
          </p:cNvPr>
          <p:cNvSpPr>
            <a:spLocks noGrp="1"/>
          </p:cNvSpPr>
          <p:nvPr>
            <p:ph idx="1"/>
          </p:nvPr>
        </p:nvSpPr>
        <p:spPr/>
        <p:txBody>
          <a:bodyPr/>
          <a:lstStyle/>
          <a:p>
            <a:r>
              <a:rPr lang="en-US" dirty="0"/>
              <a:t>Constructive Feedback</a:t>
            </a:r>
          </a:p>
          <a:p>
            <a:r>
              <a:rPr lang="en-US" dirty="0"/>
              <a:t>Diverse Perspectives</a:t>
            </a:r>
          </a:p>
          <a:p>
            <a:r>
              <a:rPr lang="en-US" dirty="0"/>
              <a:t>Accountability and Motivation</a:t>
            </a:r>
          </a:p>
          <a:p>
            <a:r>
              <a:rPr lang="en-US" dirty="0"/>
              <a:t>Skill Development</a:t>
            </a:r>
          </a:p>
          <a:p>
            <a:r>
              <a:rPr lang="en-US" dirty="0"/>
              <a:t>Community Support</a:t>
            </a:r>
          </a:p>
          <a:p>
            <a:endParaRPr lang="en-US" dirty="0"/>
          </a:p>
        </p:txBody>
      </p:sp>
    </p:spTree>
    <p:extLst>
      <p:ext uri="{BB962C8B-B14F-4D97-AF65-F5344CB8AC3E}">
        <p14:creationId xmlns:p14="http://schemas.microsoft.com/office/powerpoint/2010/main" val="492974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BD26-BC29-A6A0-E89F-7E939D74225A}"/>
              </a:ext>
            </a:extLst>
          </p:cNvPr>
          <p:cNvSpPr>
            <a:spLocks noGrp="1"/>
          </p:cNvSpPr>
          <p:nvPr>
            <p:ph type="title"/>
          </p:nvPr>
        </p:nvSpPr>
        <p:spPr/>
        <p:txBody>
          <a:bodyPr/>
          <a:lstStyle/>
          <a:p>
            <a:r>
              <a:rPr lang="en-US" dirty="0"/>
              <a:t>Share your insights</a:t>
            </a:r>
          </a:p>
        </p:txBody>
      </p:sp>
      <p:sp>
        <p:nvSpPr>
          <p:cNvPr id="3" name="Content Placeholder 2">
            <a:extLst>
              <a:ext uri="{FF2B5EF4-FFF2-40B4-BE49-F238E27FC236}">
                <a16:creationId xmlns:a16="http://schemas.microsoft.com/office/drawing/2014/main" id="{A140E164-A6F3-6744-74C6-493CC026F64A}"/>
              </a:ext>
            </a:extLst>
          </p:cNvPr>
          <p:cNvSpPr>
            <a:spLocks noGrp="1"/>
          </p:cNvSpPr>
          <p:nvPr>
            <p:ph idx="1"/>
          </p:nvPr>
        </p:nvSpPr>
        <p:spPr/>
        <p:txBody>
          <a:bodyPr/>
          <a:lstStyle/>
          <a:p>
            <a:r>
              <a:rPr lang="en-US" dirty="0"/>
              <a:t>Contribute to the Writing Community</a:t>
            </a:r>
          </a:p>
          <a:p>
            <a:r>
              <a:rPr lang="en-US" dirty="0"/>
              <a:t>Build Up Your Email List and Online Presence</a:t>
            </a:r>
          </a:p>
          <a:p>
            <a:r>
              <a:rPr lang="en-US" dirty="0"/>
              <a:t>Solidifying Connections</a:t>
            </a:r>
          </a:p>
          <a:p>
            <a:r>
              <a:rPr lang="en-US" dirty="0"/>
              <a:t>Establishing Yourself as a Trusted Authority</a:t>
            </a:r>
          </a:p>
          <a:p>
            <a:r>
              <a:rPr lang="en-US" dirty="0"/>
              <a:t>Documenting Your Journey</a:t>
            </a:r>
          </a:p>
        </p:txBody>
      </p:sp>
    </p:spTree>
    <p:extLst>
      <p:ext uri="{BB962C8B-B14F-4D97-AF65-F5344CB8AC3E}">
        <p14:creationId xmlns:p14="http://schemas.microsoft.com/office/powerpoint/2010/main" val="78626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A9313-8065-EC2C-838A-8F99CE1E3AE1}"/>
              </a:ext>
            </a:extLst>
          </p:cNvPr>
          <p:cNvSpPr>
            <a:spLocks noGrp="1"/>
          </p:cNvSpPr>
          <p:nvPr>
            <p:ph type="title"/>
          </p:nvPr>
        </p:nvSpPr>
        <p:spPr/>
        <p:txBody>
          <a:bodyPr/>
          <a:lstStyle/>
          <a:p>
            <a:r>
              <a:rPr lang="en-US" dirty="0"/>
              <a:t>Other Personal Growth Opportunities</a:t>
            </a:r>
          </a:p>
        </p:txBody>
      </p:sp>
      <p:sp>
        <p:nvSpPr>
          <p:cNvPr id="3" name="Content Placeholder 2">
            <a:extLst>
              <a:ext uri="{FF2B5EF4-FFF2-40B4-BE49-F238E27FC236}">
                <a16:creationId xmlns:a16="http://schemas.microsoft.com/office/drawing/2014/main" id="{E2D8AFA2-F2DA-B74B-1780-881AE9546F02}"/>
              </a:ext>
            </a:extLst>
          </p:cNvPr>
          <p:cNvSpPr>
            <a:spLocks noGrp="1"/>
          </p:cNvSpPr>
          <p:nvPr>
            <p:ph idx="1"/>
          </p:nvPr>
        </p:nvSpPr>
        <p:spPr/>
        <p:txBody>
          <a:bodyPr/>
          <a:lstStyle/>
          <a:p>
            <a:r>
              <a:rPr lang="en-US" dirty="0"/>
              <a:t>Promote Your Other Skills on All Your Channels</a:t>
            </a:r>
          </a:p>
          <a:p>
            <a:r>
              <a:rPr lang="en-US" dirty="0"/>
              <a:t>Networking Opportunities</a:t>
            </a:r>
          </a:p>
          <a:p>
            <a:r>
              <a:rPr lang="en-US" dirty="0"/>
              <a:t>Professional Development</a:t>
            </a:r>
          </a:p>
          <a:p>
            <a:r>
              <a:rPr lang="en-US" dirty="0"/>
              <a:t>Publication Opportunities</a:t>
            </a:r>
          </a:p>
          <a:p>
            <a:r>
              <a:rPr lang="en-US" dirty="0"/>
              <a:t>Book Signings</a:t>
            </a:r>
          </a:p>
          <a:p>
            <a:r>
              <a:rPr lang="en-US" dirty="0"/>
              <a:t>Workshops</a:t>
            </a:r>
          </a:p>
          <a:p>
            <a:r>
              <a:rPr lang="en-US" dirty="0"/>
              <a:t>Mentoring</a:t>
            </a:r>
          </a:p>
        </p:txBody>
      </p:sp>
    </p:spTree>
    <p:extLst>
      <p:ext uri="{BB962C8B-B14F-4D97-AF65-F5344CB8AC3E}">
        <p14:creationId xmlns:p14="http://schemas.microsoft.com/office/powerpoint/2010/main" val="31430625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4B0B7-7435-9AE0-A29A-30728AA0D227}"/>
              </a:ext>
            </a:extLst>
          </p:cNvPr>
          <p:cNvSpPr>
            <a:spLocks noGrp="1"/>
          </p:cNvSpPr>
          <p:nvPr>
            <p:ph type="title"/>
          </p:nvPr>
        </p:nvSpPr>
        <p:spPr/>
        <p:txBody>
          <a:bodyPr/>
          <a:lstStyle/>
          <a:p>
            <a:r>
              <a:rPr lang="en-US" dirty="0"/>
              <a:t>Continued learning</a:t>
            </a:r>
          </a:p>
        </p:txBody>
      </p:sp>
      <p:sp>
        <p:nvSpPr>
          <p:cNvPr id="3" name="Content Placeholder 2">
            <a:extLst>
              <a:ext uri="{FF2B5EF4-FFF2-40B4-BE49-F238E27FC236}">
                <a16:creationId xmlns:a16="http://schemas.microsoft.com/office/drawing/2014/main" id="{492EC5AD-67CE-00FC-5437-5EFF8EC43C64}"/>
              </a:ext>
            </a:extLst>
          </p:cNvPr>
          <p:cNvSpPr>
            <a:spLocks noGrp="1"/>
          </p:cNvSpPr>
          <p:nvPr>
            <p:ph idx="1"/>
          </p:nvPr>
        </p:nvSpPr>
        <p:spPr/>
        <p:txBody>
          <a:bodyPr/>
          <a:lstStyle/>
          <a:p>
            <a:r>
              <a:rPr lang="en-US" dirty="0"/>
              <a:t>Deeper Understanding</a:t>
            </a:r>
          </a:p>
          <a:p>
            <a:r>
              <a:rPr lang="en-US" dirty="0"/>
              <a:t>Staying Up-to-Date</a:t>
            </a:r>
          </a:p>
          <a:p>
            <a:r>
              <a:rPr lang="en-US" dirty="0"/>
              <a:t>Applying New Techniques</a:t>
            </a:r>
          </a:p>
          <a:p>
            <a:r>
              <a:rPr lang="en-US" dirty="0"/>
              <a:t>Expanding Your Horizons</a:t>
            </a:r>
          </a:p>
          <a:p>
            <a:r>
              <a:rPr lang="en-US" dirty="0"/>
              <a:t>Collaboration</a:t>
            </a:r>
          </a:p>
          <a:p>
            <a:r>
              <a:rPr lang="en-US" dirty="0"/>
              <a:t>Expanding Your Horizons</a:t>
            </a:r>
          </a:p>
          <a:p>
            <a:r>
              <a:rPr lang="en-US" dirty="0"/>
              <a:t>Experimentation</a:t>
            </a:r>
          </a:p>
        </p:txBody>
      </p:sp>
    </p:spTree>
    <p:extLst>
      <p:ext uri="{BB962C8B-B14F-4D97-AF65-F5344CB8AC3E}">
        <p14:creationId xmlns:p14="http://schemas.microsoft.com/office/powerpoint/2010/main" val="2795201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FF714-2321-F2F8-45F1-90AB540599E3}"/>
              </a:ext>
            </a:extLst>
          </p:cNvPr>
          <p:cNvSpPr>
            <a:spLocks noGrp="1"/>
          </p:cNvSpPr>
          <p:nvPr>
            <p:ph type="title"/>
          </p:nvPr>
        </p:nvSpPr>
        <p:spPr/>
        <p:txBody>
          <a:bodyPr/>
          <a:lstStyle/>
          <a:p>
            <a:r>
              <a:rPr lang="en-US" dirty="0"/>
              <a:t>Planning</a:t>
            </a:r>
          </a:p>
        </p:txBody>
      </p:sp>
      <p:sp>
        <p:nvSpPr>
          <p:cNvPr id="3" name="Content Placeholder 2">
            <a:extLst>
              <a:ext uri="{FF2B5EF4-FFF2-40B4-BE49-F238E27FC236}">
                <a16:creationId xmlns:a16="http://schemas.microsoft.com/office/drawing/2014/main" id="{2BCAD242-4749-8904-D3B4-F8E28E5D9DCE}"/>
              </a:ext>
            </a:extLst>
          </p:cNvPr>
          <p:cNvSpPr>
            <a:spLocks noGrp="1"/>
          </p:cNvSpPr>
          <p:nvPr>
            <p:ph idx="1"/>
          </p:nvPr>
        </p:nvSpPr>
        <p:spPr/>
        <p:txBody>
          <a:bodyPr/>
          <a:lstStyle/>
          <a:p>
            <a:r>
              <a:rPr lang="en-US" dirty="0"/>
              <a:t>Update Your “About” Info</a:t>
            </a:r>
          </a:p>
          <a:p>
            <a:r>
              <a:rPr lang="en-US" dirty="0"/>
              <a:t>Update your website</a:t>
            </a:r>
          </a:p>
          <a:p>
            <a:r>
              <a:rPr lang="en-US" dirty="0"/>
              <a:t>Update social media</a:t>
            </a:r>
          </a:p>
          <a:p>
            <a:r>
              <a:rPr lang="en-US" dirty="0"/>
              <a:t>Plan Your Dance Card</a:t>
            </a:r>
          </a:p>
          <a:p>
            <a:pPr marL="0" indent="0">
              <a:buNone/>
            </a:pPr>
            <a:endParaRPr lang="en-US" dirty="0"/>
          </a:p>
        </p:txBody>
      </p:sp>
    </p:spTree>
    <p:extLst>
      <p:ext uri="{BB962C8B-B14F-4D97-AF65-F5344CB8AC3E}">
        <p14:creationId xmlns:p14="http://schemas.microsoft.com/office/powerpoint/2010/main" val="23205630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87078-24B7-3E13-7011-397725301D46}"/>
              </a:ext>
            </a:extLst>
          </p:cNvPr>
          <p:cNvSpPr>
            <a:spLocks noGrp="1"/>
          </p:cNvSpPr>
          <p:nvPr>
            <p:ph type="title"/>
          </p:nvPr>
        </p:nvSpPr>
        <p:spPr/>
        <p:txBody>
          <a:bodyPr/>
          <a:lstStyle/>
          <a:p>
            <a:r>
              <a:rPr lang="en-US" dirty="0"/>
              <a:t>Update your portfolio</a:t>
            </a:r>
          </a:p>
        </p:txBody>
      </p:sp>
      <p:sp>
        <p:nvSpPr>
          <p:cNvPr id="3" name="Content Placeholder 2">
            <a:extLst>
              <a:ext uri="{FF2B5EF4-FFF2-40B4-BE49-F238E27FC236}">
                <a16:creationId xmlns:a16="http://schemas.microsoft.com/office/drawing/2014/main" id="{02E174E2-D7BB-9BCC-CBC8-A0D5E36E8A13}"/>
              </a:ext>
            </a:extLst>
          </p:cNvPr>
          <p:cNvSpPr>
            <a:spLocks noGrp="1"/>
          </p:cNvSpPr>
          <p:nvPr>
            <p:ph idx="1"/>
          </p:nvPr>
        </p:nvSpPr>
        <p:spPr/>
        <p:txBody>
          <a:bodyPr/>
          <a:lstStyle/>
          <a:p>
            <a:r>
              <a:rPr lang="en-US" dirty="0"/>
              <a:t>Showcase New Skills and Knowledge</a:t>
            </a:r>
          </a:p>
          <a:p>
            <a:r>
              <a:rPr lang="en-US" dirty="0"/>
              <a:t>Highlight Conference Attendance</a:t>
            </a:r>
          </a:p>
          <a:p>
            <a:r>
              <a:rPr lang="en-US" dirty="0"/>
              <a:t>Demonstrate Relevance and Expertise</a:t>
            </a:r>
          </a:p>
          <a:p>
            <a:r>
              <a:rPr lang="en-US" dirty="0"/>
              <a:t>Document Awards and Achievements</a:t>
            </a:r>
          </a:p>
          <a:p>
            <a:r>
              <a:rPr lang="en-US" dirty="0"/>
              <a:t>Attracting Opportunities</a:t>
            </a:r>
          </a:p>
        </p:txBody>
      </p:sp>
    </p:spTree>
    <p:extLst>
      <p:ext uri="{BB962C8B-B14F-4D97-AF65-F5344CB8AC3E}">
        <p14:creationId xmlns:p14="http://schemas.microsoft.com/office/powerpoint/2010/main" val="1388479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2669F-6B83-4016-6AA6-68BA13B3F171}"/>
              </a:ext>
            </a:extLst>
          </p:cNvPr>
          <p:cNvSpPr>
            <a:spLocks noGrp="1"/>
          </p:cNvSpPr>
          <p:nvPr>
            <p:ph type="title"/>
          </p:nvPr>
        </p:nvSpPr>
        <p:spPr/>
        <p:txBody>
          <a:bodyPr/>
          <a:lstStyle/>
          <a:p>
            <a:r>
              <a:rPr lang="en-US" dirty="0"/>
              <a:t>Complete, revise, polish, repeat</a:t>
            </a:r>
          </a:p>
        </p:txBody>
      </p:sp>
      <p:sp>
        <p:nvSpPr>
          <p:cNvPr id="3" name="Content Placeholder 2">
            <a:extLst>
              <a:ext uri="{FF2B5EF4-FFF2-40B4-BE49-F238E27FC236}">
                <a16:creationId xmlns:a16="http://schemas.microsoft.com/office/drawing/2014/main" id="{465EEBA7-1816-C62D-387D-2C0CCAEDB116}"/>
              </a:ext>
            </a:extLst>
          </p:cNvPr>
          <p:cNvSpPr>
            <a:spLocks noGrp="1"/>
          </p:cNvSpPr>
          <p:nvPr>
            <p:ph idx="1"/>
          </p:nvPr>
        </p:nvSpPr>
        <p:spPr/>
        <p:txBody>
          <a:bodyPr/>
          <a:lstStyle/>
          <a:p>
            <a:r>
              <a:rPr lang="en-US" dirty="0"/>
              <a:t>Too Many Projects Syndrome</a:t>
            </a:r>
          </a:p>
          <a:p>
            <a:r>
              <a:rPr lang="en-US" dirty="0"/>
              <a:t>Use Feedback and insights</a:t>
            </a:r>
          </a:p>
          <a:p>
            <a:r>
              <a:rPr lang="en-US" dirty="0"/>
              <a:t>Try Out Some New Techniques</a:t>
            </a:r>
          </a:p>
          <a:p>
            <a:r>
              <a:rPr lang="en-US" dirty="0"/>
              <a:t>Strengthen Your Voice and Style</a:t>
            </a:r>
          </a:p>
          <a:p>
            <a:r>
              <a:rPr lang="en-US" dirty="0"/>
              <a:t>Maximize Potential for Success</a:t>
            </a:r>
          </a:p>
        </p:txBody>
      </p:sp>
    </p:spTree>
    <p:extLst>
      <p:ext uri="{BB962C8B-B14F-4D97-AF65-F5344CB8AC3E}">
        <p14:creationId xmlns:p14="http://schemas.microsoft.com/office/powerpoint/2010/main" val="15867506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3A70-4F97-674D-CED7-C56ED80E986D}"/>
              </a:ext>
            </a:extLst>
          </p:cNvPr>
          <p:cNvSpPr>
            <a:spLocks noGrp="1"/>
          </p:cNvSpPr>
          <p:nvPr>
            <p:ph type="title"/>
          </p:nvPr>
        </p:nvSpPr>
        <p:spPr/>
        <p:txBody>
          <a:bodyPr/>
          <a:lstStyle/>
          <a:p>
            <a:r>
              <a:rPr lang="en-US" dirty="0"/>
              <a:t>Ready Projects</a:t>
            </a:r>
          </a:p>
        </p:txBody>
      </p:sp>
      <p:sp>
        <p:nvSpPr>
          <p:cNvPr id="3" name="Content Placeholder 2">
            <a:extLst>
              <a:ext uri="{FF2B5EF4-FFF2-40B4-BE49-F238E27FC236}">
                <a16:creationId xmlns:a16="http://schemas.microsoft.com/office/drawing/2014/main" id="{60ECCCF3-0714-297B-72DF-2C13E7335EAD}"/>
              </a:ext>
            </a:extLst>
          </p:cNvPr>
          <p:cNvSpPr>
            <a:spLocks noGrp="1"/>
          </p:cNvSpPr>
          <p:nvPr>
            <p:ph idx="1"/>
          </p:nvPr>
        </p:nvSpPr>
        <p:spPr/>
        <p:txBody>
          <a:bodyPr/>
          <a:lstStyle/>
          <a:p>
            <a:r>
              <a:rPr lang="en-US" dirty="0"/>
              <a:t>Improving Quality</a:t>
            </a:r>
          </a:p>
          <a:p>
            <a:r>
              <a:rPr lang="en-US" dirty="0"/>
              <a:t>Meeting Market Expectations</a:t>
            </a:r>
          </a:p>
          <a:p>
            <a:r>
              <a:rPr lang="en-US" dirty="0"/>
              <a:t>Implementing New Techniques</a:t>
            </a:r>
          </a:p>
          <a:p>
            <a:r>
              <a:rPr lang="en-US" dirty="0"/>
              <a:t>Strengthening Voice and Style</a:t>
            </a:r>
          </a:p>
          <a:p>
            <a:r>
              <a:rPr lang="en-US" dirty="0"/>
              <a:t>Maximizing Potential for Success</a:t>
            </a:r>
          </a:p>
        </p:txBody>
      </p:sp>
    </p:spTree>
    <p:extLst>
      <p:ext uri="{BB962C8B-B14F-4D97-AF65-F5344CB8AC3E}">
        <p14:creationId xmlns:p14="http://schemas.microsoft.com/office/powerpoint/2010/main" val="3787475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CB265-EE2E-C51D-CB5F-59BDE4106670}"/>
              </a:ext>
            </a:extLst>
          </p:cNvPr>
          <p:cNvSpPr>
            <a:spLocks noGrp="1"/>
          </p:cNvSpPr>
          <p:nvPr>
            <p:ph type="title"/>
          </p:nvPr>
        </p:nvSpPr>
        <p:spPr/>
        <p:txBody>
          <a:bodyPr/>
          <a:lstStyle/>
          <a:p>
            <a:r>
              <a:rPr lang="en-US" dirty="0"/>
              <a:t>Update bio</a:t>
            </a:r>
          </a:p>
        </p:txBody>
      </p:sp>
      <p:sp>
        <p:nvSpPr>
          <p:cNvPr id="3" name="Content Placeholder 2">
            <a:extLst>
              <a:ext uri="{FF2B5EF4-FFF2-40B4-BE49-F238E27FC236}">
                <a16:creationId xmlns:a16="http://schemas.microsoft.com/office/drawing/2014/main" id="{D52A1378-0ADC-F8FC-F830-0BD8A60A9C21}"/>
              </a:ext>
            </a:extLst>
          </p:cNvPr>
          <p:cNvSpPr>
            <a:spLocks noGrp="1"/>
          </p:cNvSpPr>
          <p:nvPr>
            <p:ph idx="1"/>
          </p:nvPr>
        </p:nvSpPr>
        <p:spPr/>
        <p:txBody>
          <a:bodyPr/>
          <a:lstStyle/>
          <a:p>
            <a:r>
              <a:rPr lang="en-US" dirty="0"/>
              <a:t>Enhanced Credibility</a:t>
            </a:r>
          </a:p>
          <a:p>
            <a:r>
              <a:rPr lang="en-US" dirty="0"/>
              <a:t>Increased Visibility</a:t>
            </a:r>
          </a:p>
          <a:p>
            <a:r>
              <a:rPr lang="en-US" dirty="0"/>
              <a:t>Demonstrating Growth and Progression</a:t>
            </a:r>
          </a:p>
          <a:p>
            <a:r>
              <a:rPr lang="en-US" dirty="0"/>
              <a:t>Inspiring Confidence</a:t>
            </a:r>
          </a:p>
        </p:txBody>
      </p:sp>
    </p:spTree>
    <p:extLst>
      <p:ext uri="{BB962C8B-B14F-4D97-AF65-F5344CB8AC3E}">
        <p14:creationId xmlns:p14="http://schemas.microsoft.com/office/powerpoint/2010/main" val="506522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803F6-890F-9BDE-8BC9-198945493FD8}"/>
              </a:ext>
            </a:extLst>
          </p:cNvPr>
          <p:cNvSpPr>
            <a:spLocks noGrp="1"/>
          </p:cNvSpPr>
          <p:nvPr>
            <p:ph type="title"/>
          </p:nvPr>
        </p:nvSpPr>
        <p:spPr/>
        <p:txBody>
          <a:bodyPr/>
          <a:lstStyle/>
          <a:p>
            <a:r>
              <a:rPr lang="en-US" dirty="0"/>
              <a:t>Practice Pitching</a:t>
            </a:r>
          </a:p>
        </p:txBody>
      </p:sp>
      <p:sp>
        <p:nvSpPr>
          <p:cNvPr id="3" name="Content Placeholder 2">
            <a:extLst>
              <a:ext uri="{FF2B5EF4-FFF2-40B4-BE49-F238E27FC236}">
                <a16:creationId xmlns:a16="http://schemas.microsoft.com/office/drawing/2014/main" id="{EC33B404-9BF2-472A-08FD-4474B0E90B79}"/>
              </a:ext>
            </a:extLst>
          </p:cNvPr>
          <p:cNvSpPr>
            <a:spLocks noGrp="1"/>
          </p:cNvSpPr>
          <p:nvPr>
            <p:ph idx="1"/>
          </p:nvPr>
        </p:nvSpPr>
        <p:spPr/>
        <p:txBody>
          <a:bodyPr/>
          <a:lstStyle/>
          <a:p>
            <a:r>
              <a:rPr lang="en-US" dirty="0"/>
              <a:t>Refinement of Presentation Skills</a:t>
            </a:r>
          </a:p>
          <a:p>
            <a:r>
              <a:rPr lang="en-US" dirty="0"/>
              <a:t>Feedback and Critique</a:t>
            </a:r>
          </a:p>
          <a:p>
            <a:r>
              <a:rPr lang="en-US" dirty="0"/>
              <a:t>Audience Perspective</a:t>
            </a:r>
          </a:p>
          <a:p>
            <a:r>
              <a:rPr lang="en-US" dirty="0"/>
              <a:t>Practice Handling Questions and Objections</a:t>
            </a:r>
          </a:p>
          <a:p>
            <a:r>
              <a:rPr lang="en-US" dirty="0"/>
              <a:t>Networking Opportunities</a:t>
            </a:r>
          </a:p>
        </p:txBody>
      </p:sp>
    </p:spTree>
    <p:extLst>
      <p:ext uri="{BB962C8B-B14F-4D97-AF65-F5344CB8AC3E}">
        <p14:creationId xmlns:p14="http://schemas.microsoft.com/office/powerpoint/2010/main" val="4240147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A2489-9825-3C47-783B-922C825C69B4}"/>
              </a:ext>
            </a:extLst>
          </p:cNvPr>
          <p:cNvSpPr>
            <a:spLocks noGrp="1"/>
          </p:cNvSpPr>
          <p:nvPr>
            <p:ph type="title"/>
          </p:nvPr>
        </p:nvSpPr>
        <p:spPr/>
        <p:txBody>
          <a:bodyPr/>
          <a:lstStyle/>
          <a:p>
            <a:r>
              <a:rPr lang="en-US" dirty="0"/>
              <a:t>Pitch your ideas</a:t>
            </a:r>
          </a:p>
        </p:txBody>
      </p:sp>
      <p:sp>
        <p:nvSpPr>
          <p:cNvPr id="3" name="Content Placeholder 2">
            <a:extLst>
              <a:ext uri="{FF2B5EF4-FFF2-40B4-BE49-F238E27FC236}">
                <a16:creationId xmlns:a16="http://schemas.microsoft.com/office/drawing/2014/main" id="{3E87DD5F-608A-FC3A-BBF2-394E3B7FDFEC}"/>
              </a:ext>
            </a:extLst>
          </p:cNvPr>
          <p:cNvSpPr>
            <a:spLocks noGrp="1"/>
          </p:cNvSpPr>
          <p:nvPr>
            <p:ph idx="1"/>
          </p:nvPr>
        </p:nvSpPr>
        <p:spPr/>
        <p:txBody>
          <a:bodyPr/>
          <a:lstStyle/>
          <a:p>
            <a:r>
              <a:rPr lang="en-US" dirty="0"/>
              <a:t>Capitalizing on Connections</a:t>
            </a:r>
          </a:p>
          <a:p>
            <a:r>
              <a:rPr lang="en-US" dirty="0"/>
              <a:t>Building Professional Relationships</a:t>
            </a:r>
          </a:p>
          <a:p>
            <a:r>
              <a:rPr lang="en-US" dirty="0"/>
              <a:t>Gaining Access to Insider Knowledge</a:t>
            </a:r>
          </a:p>
          <a:p>
            <a:r>
              <a:rPr lang="en-US" dirty="0"/>
              <a:t>Seizing Timely Opportunities</a:t>
            </a:r>
          </a:p>
          <a:p>
            <a:r>
              <a:rPr lang="en-US" dirty="0"/>
              <a:t>Further Expanding your Portfolio</a:t>
            </a:r>
          </a:p>
        </p:txBody>
      </p:sp>
    </p:spTree>
    <p:extLst>
      <p:ext uri="{BB962C8B-B14F-4D97-AF65-F5344CB8AC3E}">
        <p14:creationId xmlns:p14="http://schemas.microsoft.com/office/powerpoint/2010/main" val="2688393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37FF6-A24D-4FB7-DF2C-FD1F672E7809}"/>
              </a:ext>
            </a:extLst>
          </p:cNvPr>
          <p:cNvSpPr>
            <a:spLocks noGrp="1"/>
          </p:cNvSpPr>
          <p:nvPr>
            <p:ph type="title"/>
          </p:nvPr>
        </p:nvSpPr>
        <p:spPr/>
        <p:txBody>
          <a:bodyPr/>
          <a:lstStyle/>
          <a:p>
            <a:r>
              <a:rPr lang="en-US" dirty="0"/>
              <a:t>Submit your work</a:t>
            </a:r>
          </a:p>
        </p:txBody>
      </p:sp>
      <p:sp>
        <p:nvSpPr>
          <p:cNvPr id="3" name="Content Placeholder 2">
            <a:extLst>
              <a:ext uri="{FF2B5EF4-FFF2-40B4-BE49-F238E27FC236}">
                <a16:creationId xmlns:a16="http://schemas.microsoft.com/office/drawing/2014/main" id="{BC80B137-1B3A-F291-2E2B-EBF4B594DD83}"/>
              </a:ext>
            </a:extLst>
          </p:cNvPr>
          <p:cNvSpPr>
            <a:spLocks noGrp="1"/>
          </p:cNvSpPr>
          <p:nvPr>
            <p:ph idx="1"/>
          </p:nvPr>
        </p:nvSpPr>
        <p:spPr/>
        <p:txBody>
          <a:bodyPr/>
          <a:lstStyle/>
          <a:p>
            <a:r>
              <a:rPr lang="en-US" dirty="0"/>
              <a:t>Submit Work</a:t>
            </a:r>
          </a:p>
          <a:p>
            <a:r>
              <a:rPr lang="en-US" dirty="0"/>
              <a:t>Exposure and Recognition</a:t>
            </a:r>
          </a:p>
          <a:p>
            <a:r>
              <a:rPr lang="en-US" dirty="0"/>
              <a:t>Validation of Skill and Talent</a:t>
            </a:r>
          </a:p>
          <a:p>
            <a:r>
              <a:rPr lang="en-US" dirty="0"/>
              <a:t>Networking and Professional Development</a:t>
            </a:r>
          </a:p>
          <a:p>
            <a:r>
              <a:rPr lang="en-US" dirty="0"/>
              <a:t>Feedback and Revision</a:t>
            </a:r>
          </a:p>
          <a:p>
            <a:r>
              <a:rPr lang="en-US" dirty="0"/>
              <a:t>Building Publication Credits</a:t>
            </a:r>
          </a:p>
        </p:txBody>
      </p:sp>
    </p:spTree>
    <p:extLst>
      <p:ext uri="{BB962C8B-B14F-4D97-AF65-F5344CB8AC3E}">
        <p14:creationId xmlns:p14="http://schemas.microsoft.com/office/powerpoint/2010/main" val="1147332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8912F-5E1F-F2AA-1524-F6575E48C39B}"/>
              </a:ext>
            </a:extLst>
          </p:cNvPr>
          <p:cNvSpPr>
            <a:spLocks noGrp="1"/>
          </p:cNvSpPr>
          <p:nvPr>
            <p:ph type="title"/>
          </p:nvPr>
        </p:nvSpPr>
        <p:spPr/>
        <p:txBody>
          <a:bodyPr/>
          <a:lstStyle/>
          <a:p>
            <a:r>
              <a:rPr lang="en-US" dirty="0"/>
              <a:t>Set Goals</a:t>
            </a:r>
          </a:p>
        </p:txBody>
      </p:sp>
      <p:sp>
        <p:nvSpPr>
          <p:cNvPr id="3" name="Content Placeholder 2">
            <a:extLst>
              <a:ext uri="{FF2B5EF4-FFF2-40B4-BE49-F238E27FC236}">
                <a16:creationId xmlns:a16="http://schemas.microsoft.com/office/drawing/2014/main" id="{2FCD2630-0B43-119D-6484-91603D688107}"/>
              </a:ext>
            </a:extLst>
          </p:cNvPr>
          <p:cNvSpPr>
            <a:spLocks noGrp="1"/>
          </p:cNvSpPr>
          <p:nvPr>
            <p:ph idx="1"/>
          </p:nvPr>
        </p:nvSpPr>
        <p:spPr/>
        <p:txBody>
          <a:bodyPr/>
          <a:lstStyle/>
          <a:p>
            <a:r>
              <a:rPr lang="en-US" dirty="0"/>
              <a:t>Harness Inspiration</a:t>
            </a:r>
          </a:p>
          <a:p>
            <a:r>
              <a:rPr lang="en-US" dirty="0"/>
              <a:t>Focus Your Efforts</a:t>
            </a:r>
          </a:p>
          <a:p>
            <a:r>
              <a:rPr lang="en-US" dirty="0"/>
              <a:t>Measuring Progress</a:t>
            </a:r>
          </a:p>
          <a:p>
            <a:r>
              <a:rPr lang="en-US" dirty="0"/>
              <a:t>Fostering Accountability</a:t>
            </a:r>
          </a:p>
          <a:p>
            <a:endParaRPr lang="en-US" dirty="0"/>
          </a:p>
        </p:txBody>
      </p:sp>
    </p:spTree>
    <p:extLst>
      <p:ext uri="{BB962C8B-B14F-4D97-AF65-F5344CB8AC3E}">
        <p14:creationId xmlns:p14="http://schemas.microsoft.com/office/powerpoint/2010/main" val="24576242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BA885-C2F1-BE3D-D447-31531CE0FF8C}"/>
              </a:ext>
            </a:extLst>
          </p:cNvPr>
          <p:cNvSpPr>
            <a:spLocks noGrp="1"/>
          </p:cNvSpPr>
          <p:nvPr>
            <p:ph type="title"/>
          </p:nvPr>
        </p:nvSpPr>
        <p:spPr/>
        <p:txBody>
          <a:bodyPr/>
          <a:lstStyle/>
          <a:p>
            <a:r>
              <a:rPr lang="en-US" dirty="0"/>
              <a:t>Hanging on to inspiration </a:t>
            </a:r>
          </a:p>
        </p:txBody>
      </p:sp>
      <p:sp>
        <p:nvSpPr>
          <p:cNvPr id="3" name="Content Placeholder 2">
            <a:extLst>
              <a:ext uri="{FF2B5EF4-FFF2-40B4-BE49-F238E27FC236}">
                <a16:creationId xmlns:a16="http://schemas.microsoft.com/office/drawing/2014/main" id="{C9F12D75-03FA-F45B-7E25-357C2F02FD0B}"/>
              </a:ext>
            </a:extLst>
          </p:cNvPr>
          <p:cNvSpPr>
            <a:spLocks noGrp="1"/>
          </p:cNvSpPr>
          <p:nvPr>
            <p:ph idx="1"/>
          </p:nvPr>
        </p:nvSpPr>
        <p:spPr/>
        <p:txBody>
          <a:bodyPr/>
          <a:lstStyle/>
          <a:p>
            <a:r>
              <a:rPr lang="en-US" dirty="0"/>
              <a:t>Creative Inspiration</a:t>
            </a:r>
          </a:p>
          <a:p>
            <a:r>
              <a:rPr lang="en-US" dirty="0"/>
              <a:t>Understanding Genre Conventions</a:t>
            </a:r>
          </a:p>
          <a:p>
            <a:r>
              <a:rPr lang="en-US" dirty="0"/>
              <a:t>Learning from Masters</a:t>
            </a:r>
          </a:p>
          <a:p>
            <a:r>
              <a:rPr lang="en-US" dirty="0"/>
              <a:t>Staying Current</a:t>
            </a:r>
          </a:p>
          <a:p>
            <a:r>
              <a:rPr lang="en-US" dirty="0"/>
              <a:t>Maintaining Motivation</a:t>
            </a:r>
          </a:p>
        </p:txBody>
      </p:sp>
    </p:spTree>
    <p:extLst>
      <p:ext uri="{BB962C8B-B14F-4D97-AF65-F5344CB8AC3E}">
        <p14:creationId xmlns:p14="http://schemas.microsoft.com/office/powerpoint/2010/main" val="1929767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F93A3-89CC-06FE-E950-3CE5791C81E9}"/>
              </a:ext>
            </a:extLst>
          </p:cNvPr>
          <p:cNvSpPr>
            <a:spLocks noGrp="1"/>
          </p:cNvSpPr>
          <p:nvPr>
            <p:ph type="title"/>
          </p:nvPr>
        </p:nvSpPr>
        <p:spPr/>
        <p:txBody>
          <a:bodyPr/>
          <a:lstStyle/>
          <a:p>
            <a:r>
              <a:rPr lang="en-US" dirty="0"/>
              <a:t>Enjoy the process</a:t>
            </a:r>
          </a:p>
        </p:txBody>
      </p:sp>
      <p:sp>
        <p:nvSpPr>
          <p:cNvPr id="3" name="Content Placeholder 2">
            <a:extLst>
              <a:ext uri="{FF2B5EF4-FFF2-40B4-BE49-F238E27FC236}">
                <a16:creationId xmlns:a16="http://schemas.microsoft.com/office/drawing/2014/main" id="{113C5878-2538-8F73-EBC8-B5EB0BA1AD12}"/>
              </a:ext>
            </a:extLst>
          </p:cNvPr>
          <p:cNvSpPr>
            <a:spLocks noGrp="1"/>
          </p:cNvSpPr>
          <p:nvPr>
            <p:ph idx="1"/>
          </p:nvPr>
        </p:nvSpPr>
        <p:spPr/>
        <p:txBody>
          <a:bodyPr/>
          <a:lstStyle/>
          <a:p>
            <a:r>
              <a:rPr lang="en-US" dirty="0"/>
              <a:t>Fuel for Creativity</a:t>
            </a:r>
          </a:p>
          <a:p>
            <a:r>
              <a:rPr lang="en-US" dirty="0"/>
              <a:t>Satisfaction in </a:t>
            </a:r>
            <a:r>
              <a:rPr lang="en-US" dirty="0" err="1"/>
              <a:t>Experssion</a:t>
            </a:r>
            <a:endParaRPr lang="en-US" dirty="0"/>
          </a:p>
          <a:p>
            <a:r>
              <a:rPr lang="en-US" dirty="0"/>
              <a:t>Resilience in the Face of Challengers</a:t>
            </a:r>
          </a:p>
          <a:p>
            <a:r>
              <a:rPr lang="en-US" dirty="0"/>
              <a:t>Connections with Readers</a:t>
            </a:r>
          </a:p>
          <a:p>
            <a:r>
              <a:rPr lang="en-US" dirty="0"/>
              <a:t>Personal Growth and Fulfillment</a:t>
            </a:r>
          </a:p>
        </p:txBody>
      </p:sp>
    </p:spTree>
    <p:extLst>
      <p:ext uri="{BB962C8B-B14F-4D97-AF65-F5344CB8AC3E}">
        <p14:creationId xmlns:p14="http://schemas.microsoft.com/office/powerpoint/2010/main" val="2556648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1B1F5-924E-2AFE-6F2B-24B1FBA905EC}"/>
              </a:ext>
            </a:extLst>
          </p:cNvPr>
          <p:cNvSpPr>
            <a:spLocks noGrp="1"/>
          </p:cNvSpPr>
          <p:nvPr>
            <p:ph type="title"/>
          </p:nvPr>
        </p:nvSpPr>
        <p:spPr/>
        <p:txBody>
          <a:bodyPr/>
          <a:lstStyle/>
          <a:p>
            <a:r>
              <a:rPr lang="en-US" dirty="0"/>
              <a:t>Celebrate Milestones</a:t>
            </a:r>
          </a:p>
        </p:txBody>
      </p:sp>
      <p:sp>
        <p:nvSpPr>
          <p:cNvPr id="3" name="Content Placeholder 2">
            <a:extLst>
              <a:ext uri="{FF2B5EF4-FFF2-40B4-BE49-F238E27FC236}">
                <a16:creationId xmlns:a16="http://schemas.microsoft.com/office/drawing/2014/main" id="{59AE9B43-AAF9-E07A-67DA-CD9895CFAA5E}"/>
              </a:ext>
            </a:extLst>
          </p:cNvPr>
          <p:cNvSpPr>
            <a:spLocks noGrp="1"/>
          </p:cNvSpPr>
          <p:nvPr>
            <p:ph idx="1"/>
          </p:nvPr>
        </p:nvSpPr>
        <p:spPr/>
        <p:txBody>
          <a:bodyPr/>
          <a:lstStyle/>
          <a:p>
            <a:r>
              <a:rPr lang="en-US" dirty="0"/>
              <a:t>Recognition and achievement</a:t>
            </a:r>
          </a:p>
          <a:p>
            <a:r>
              <a:rPr lang="en-US" dirty="0"/>
              <a:t>Motivation and Encouragement</a:t>
            </a:r>
          </a:p>
          <a:p>
            <a:r>
              <a:rPr lang="en-US" dirty="0"/>
              <a:t>Motivation and Encouragement</a:t>
            </a:r>
          </a:p>
          <a:p>
            <a:r>
              <a:rPr lang="en-US" dirty="0"/>
              <a:t>Reflection and Gratitude</a:t>
            </a:r>
          </a:p>
          <a:p>
            <a:r>
              <a:rPr lang="en-US" dirty="0"/>
              <a:t>Validation of Effort</a:t>
            </a:r>
          </a:p>
          <a:p>
            <a:r>
              <a:rPr lang="en-US" dirty="0"/>
              <a:t>Inspiration for Future Goals</a:t>
            </a:r>
          </a:p>
        </p:txBody>
      </p:sp>
    </p:spTree>
    <p:extLst>
      <p:ext uri="{BB962C8B-B14F-4D97-AF65-F5344CB8AC3E}">
        <p14:creationId xmlns:p14="http://schemas.microsoft.com/office/powerpoint/2010/main" val="1342017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CA851-14D1-5A62-9E25-33C204847F0A}"/>
              </a:ext>
            </a:extLst>
          </p:cNvPr>
          <p:cNvSpPr>
            <a:spLocks noGrp="1"/>
          </p:cNvSpPr>
          <p:nvPr>
            <p:ph type="title"/>
          </p:nvPr>
        </p:nvSpPr>
        <p:spPr/>
        <p:txBody>
          <a:bodyPr/>
          <a:lstStyle/>
          <a:p>
            <a:r>
              <a:rPr lang="en-US" dirty="0"/>
              <a:t>Plan for next year</a:t>
            </a:r>
          </a:p>
        </p:txBody>
      </p:sp>
      <p:sp>
        <p:nvSpPr>
          <p:cNvPr id="3" name="Content Placeholder 2">
            <a:extLst>
              <a:ext uri="{FF2B5EF4-FFF2-40B4-BE49-F238E27FC236}">
                <a16:creationId xmlns:a16="http://schemas.microsoft.com/office/drawing/2014/main" id="{F6C1EE4B-913D-DF92-CB3B-51FC396D1996}"/>
              </a:ext>
            </a:extLst>
          </p:cNvPr>
          <p:cNvSpPr>
            <a:spLocks noGrp="1"/>
          </p:cNvSpPr>
          <p:nvPr>
            <p:ph idx="1"/>
          </p:nvPr>
        </p:nvSpPr>
        <p:spPr/>
        <p:txBody>
          <a:bodyPr/>
          <a:lstStyle/>
          <a:p>
            <a:r>
              <a:rPr lang="en-US" dirty="0"/>
              <a:t>Continued Learning and Growth</a:t>
            </a:r>
          </a:p>
          <a:p>
            <a:r>
              <a:rPr lang="en-US" dirty="0"/>
              <a:t>Early Registration and Preparation</a:t>
            </a:r>
          </a:p>
          <a:p>
            <a:r>
              <a:rPr lang="en-US" dirty="0"/>
              <a:t>Networking Strategy</a:t>
            </a:r>
          </a:p>
          <a:p>
            <a:r>
              <a:rPr lang="en-US" dirty="0"/>
              <a:t>Targeted Workshops and Sessions</a:t>
            </a:r>
          </a:p>
          <a:p>
            <a:r>
              <a:rPr lang="en-US" dirty="0"/>
              <a:t>Accountability and Focus</a:t>
            </a:r>
          </a:p>
        </p:txBody>
      </p:sp>
    </p:spTree>
    <p:extLst>
      <p:ext uri="{BB962C8B-B14F-4D97-AF65-F5344CB8AC3E}">
        <p14:creationId xmlns:p14="http://schemas.microsoft.com/office/powerpoint/2010/main" val="1492347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C7478-0D16-17C4-AFEE-486371BC486C}"/>
              </a:ext>
            </a:extLst>
          </p:cNvPr>
          <p:cNvSpPr>
            <a:spLocks noGrp="1"/>
          </p:cNvSpPr>
          <p:nvPr>
            <p:ph type="title"/>
          </p:nvPr>
        </p:nvSpPr>
        <p:spPr/>
        <p:txBody>
          <a:bodyPr/>
          <a:lstStyle/>
          <a:p>
            <a:r>
              <a:rPr lang="en-US" dirty="0"/>
              <a:t>Your Conference TBR Pile</a:t>
            </a:r>
          </a:p>
        </p:txBody>
      </p:sp>
      <p:sp>
        <p:nvSpPr>
          <p:cNvPr id="3" name="Content Placeholder 2">
            <a:extLst>
              <a:ext uri="{FF2B5EF4-FFF2-40B4-BE49-F238E27FC236}">
                <a16:creationId xmlns:a16="http://schemas.microsoft.com/office/drawing/2014/main" id="{A0957653-5BC0-D353-3C2B-206DD71B353D}"/>
              </a:ext>
            </a:extLst>
          </p:cNvPr>
          <p:cNvSpPr>
            <a:spLocks noGrp="1"/>
          </p:cNvSpPr>
          <p:nvPr>
            <p:ph idx="1"/>
          </p:nvPr>
        </p:nvSpPr>
        <p:spPr/>
        <p:txBody>
          <a:bodyPr/>
          <a:lstStyle/>
          <a:p>
            <a:r>
              <a:rPr lang="en-US" dirty="0"/>
              <a:t>Deeper Understanding of Expertise </a:t>
            </a:r>
          </a:p>
          <a:p>
            <a:r>
              <a:rPr lang="en-US" dirty="0"/>
              <a:t>Ability to Apply Concepts in Context</a:t>
            </a:r>
          </a:p>
          <a:p>
            <a:r>
              <a:rPr lang="en-US" dirty="0"/>
              <a:t>Inspiration and Motivation</a:t>
            </a:r>
          </a:p>
          <a:p>
            <a:r>
              <a:rPr lang="en-US" dirty="0"/>
              <a:t>Building deeper connection and appreciation</a:t>
            </a:r>
          </a:p>
          <a:p>
            <a:r>
              <a:rPr lang="en-US" dirty="0"/>
              <a:t>Expand Your Literary Horizons</a:t>
            </a:r>
          </a:p>
        </p:txBody>
      </p:sp>
    </p:spTree>
    <p:extLst>
      <p:ext uri="{BB962C8B-B14F-4D97-AF65-F5344CB8AC3E}">
        <p14:creationId xmlns:p14="http://schemas.microsoft.com/office/powerpoint/2010/main" val="9620721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DAACA-7679-9679-C50F-86CE03605908}"/>
              </a:ext>
            </a:extLst>
          </p:cNvPr>
          <p:cNvSpPr>
            <a:spLocks noGrp="1"/>
          </p:cNvSpPr>
          <p:nvPr>
            <p:ph type="title"/>
          </p:nvPr>
        </p:nvSpPr>
        <p:spPr/>
        <p:txBody>
          <a:bodyPr/>
          <a:lstStyle/>
          <a:p>
            <a:r>
              <a:rPr lang="en-US" dirty="0"/>
              <a:t>volunteer</a:t>
            </a:r>
          </a:p>
        </p:txBody>
      </p:sp>
      <p:sp>
        <p:nvSpPr>
          <p:cNvPr id="3" name="Content Placeholder 2">
            <a:extLst>
              <a:ext uri="{FF2B5EF4-FFF2-40B4-BE49-F238E27FC236}">
                <a16:creationId xmlns:a16="http://schemas.microsoft.com/office/drawing/2014/main" id="{A3308B3C-018B-FFDB-9CCC-E097A782BADE}"/>
              </a:ext>
            </a:extLst>
          </p:cNvPr>
          <p:cNvSpPr>
            <a:spLocks noGrp="1"/>
          </p:cNvSpPr>
          <p:nvPr>
            <p:ph idx="1"/>
          </p:nvPr>
        </p:nvSpPr>
        <p:spPr/>
        <p:txBody>
          <a:bodyPr/>
          <a:lstStyle/>
          <a:p>
            <a:r>
              <a:rPr lang="en-US" dirty="0"/>
              <a:t>Continuous Community Engagement</a:t>
            </a:r>
          </a:p>
          <a:p>
            <a:r>
              <a:rPr lang="en-US" dirty="0"/>
              <a:t>More Focused Networking Opportunities</a:t>
            </a:r>
          </a:p>
          <a:p>
            <a:r>
              <a:rPr lang="en-US" dirty="0"/>
              <a:t>Close Professional Development Opportunities</a:t>
            </a:r>
          </a:p>
          <a:p>
            <a:r>
              <a:rPr lang="en-US" dirty="0"/>
              <a:t>Rich In Resources and Insights</a:t>
            </a:r>
          </a:p>
          <a:p>
            <a:r>
              <a:rPr lang="en-US" dirty="0"/>
              <a:t>Giving Back/Paying It Forward</a:t>
            </a:r>
          </a:p>
        </p:txBody>
      </p:sp>
    </p:spTree>
    <p:extLst>
      <p:ext uri="{BB962C8B-B14F-4D97-AF65-F5344CB8AC3E}">
        <p14:creationId xmlns:p14="http://schemas.microsoft.com/office/powerpoint/2010/main" val="4100577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F541-0070-04E4-6CCA-77B1D81755CE}"/>
              </a:ext>
            </a:extLst>
          </p:cNvPr>
          <p:cNvSpPr>
            <a:spLocks noGrp="1"/>
          </p:cNvSpPr>
          <p:nvPr>
            <p:ph type="title"/>
          </p:nvPr>
        </p:nvSpPr>
        <p:spPr/>
        <p:txBody>
          <a:bodyPr/>
          <a:lstStyle/>
          <a:p>
            <a:r>
              <a:rPr lang="en-US" dirty="0"/>
              <a:t>Resources</a:t>
            </a:r>
          </a:p>
        </p:txBody>
      </p:sp>
      <p:sp>
        <p:nvSpPr>
          <p:cNvPr id="3" name="Text Placeholder 2">
            <a:extLst>
              <a:ext uri="{FF2B5EF4-FFF2-40B4-BE49-F238E27FC236}">
                <a16:creationId xmlns:a16="http://schemas.microsoft.com/office/drawing/2014/main" id="{8EE0F63F-9A22-962D-FF40-D4ACD8E42AB9}"/>
              </a:ext>
            </a:extLst>
          </p:cNvPr>
          <p:cNvSpPr>
            <a:spLocks noGrp="1"/>
          </p:cNvSpPr>
          <p:nvPr>
            <p:ph type="body" idx="1"/>
          </p:nvPr>
        </p:nvSpPr>
        <p:spPr>
          <a:xfrm>
            <a:off x="917584" y="1866900"/>
            <a:ext cx="5079991" cy="950314"/>
          </a:xfrm>
        </p:spPr>
        <p:txBody>
          <a:bodyPr/>
          <a:lstStyle/>
          <a:p>
            <a:r>
              <a:rPr lang="en-US" dirty="0"/>
              <a:t>Trad Publishing</a:t>
            </a:r>
          </a:p>
        </p:txBody>
      </p:sp>
      <p:sp>
        <p:nvSpPr>
          <p:cNvPr id="4" name="Content Placeholder 3">
            <a:extLst>
              <a:ext uri="{FF2B5EF4-FFF2-40B4-BE49-F238E27FC236}">
                <a16:creationId xmlns:a16="http://schemas.microsoft.com/office/drawing/2014/main" id="{715026E9-18E3-EA68-CB47-AE7AF90AD1FA}"/>
              </a:ext>
            </a:extLst>
          </p:cNvPr>
          <p:cNvSpPr>
            <a:spLocks noGrp="1"/>
          </p:cNvSpPr>
          <p:nvPr>
            <p:ph sz="half" idx="2"/>
          </p:nvPr>
        </p:nvSpPr>
        <p:spPr/>
        <p:txBody>
          <a:bodyPr>
            <a:normAutofit lnSpcReduction="10000"/>
          </a:bodyPr>
          <a:lstStyle/>
          <a:p>
            <a:r>
              <a:rPr lang="en-US" dirty="0"/>
              <a:t> </a:t>
            </a:r>
            <a:r>
              <a:rPr lang="en-US" dirty="0" err="1">
                <a:hlinkClick r:id="rId3"/>
              </a:rPr>
              <a:t>Duotrope</a:t>
            </a:r>
            <a:endParaRPr lang="en-US" dirty="0"/>
          </a:p>
          <a:p>
            <a:r>
              <a:rPr lang="en-US" dirty="0">
                <a:hlinkClick r:id="rId4"/>
              </a:rPr>
              <a:t>Submission Grinder</a:t>
            </a:r>
            <a:endParaRPr lang="en-US" dirty="0"/>
          </a:p>
          <a:p>
            <a:r>
              <a:rPr lang="en-US" dirty="0">
                <a:hlinkClick r:id="rId5"/>
              </a:rPr>
              <a:t>Query Tracker</a:t>
            </a:r>
            <a:endParaRPr lang="en-US" dirty="0"/>
          </a:p>
          <a:p>
            <a:r>
              <a:rPr lang="en-US" dirty="0">
                <a:hlinkClick r:id="rId6"/>
              </a:rPr>
              <a:t>Manuscript wish list</a:t>
            </a:r>
            <a:endParaRPr lang="en-US" dirty="0"/>
          </a:p>
          <a:p>
            <a:r>
              <a:rPr lang="en-US" dirty="0">
                <a:hlinkClick r:id="rId7"/>
              </a:rPr>
              <a:t>New Pages</a:t>
            </a:r>
            <a:endParaRPr lang="en-US" dirty="0"/>
          </a:p>
        </p:txBody>
      </p:sp>
      <p:sp>
        <p:nvSpPr>
          <p:cNvPr id="5" name="Text Placeholder 4">
            <a:extLst>
              <a:ext uri="{FF2B5EF4-FFF2-40B4-BE49-F238E27FC236}">
                <a16:creationId xmlns:a16="http://schemas.microsoft.com/office/drawing/2014/main" id="{D14DFF5F-88DB-B0FE-1261-E73995859066}"/>
              </a:ext>
            </a:extLst>
          </p:cNvPr>
          <p:cNvSpPr>
            <a:spLocks noGrp="1"/>
          </p:cNvSpPr>
          <p:nvPr>
            <p:ph type="body" sz="quarter" idx="3"/>
          </p:nvPr>
        </p:nvSpPr>
        <p:spPr>
          <a:xfrm>
            <a:off x="6400800" y="1954109"/>
            <a:ext cx="5105400" cy="823912"/>
          </a:xfrm>
        </p:spPr>
        <p:txBody>
          <a:bodyPr/>
          <a:lstStyle/>
          <a:p>
            <a:r>
              <a:rPr lang="en-US" dirty="0"/>
              <a:t>Indie Publishing</a:t>
            </a:r>
          </a:p>
        </p:txBody>
      </p:sp>
      <p:sp>
        <p:nvSpPr>
          <p:cNvPr id="6" name="Content Placeholder 5">
            <a:extLst>
              <a:ext uri="{FF2B5EF4-FFF2-40B4-BE49-F238E27FC236}">
                <a16:creationId xmlns:a16="http://schemas.microsoft.com/office/drawing/2014/main" id="{03BD96BA-8607-53A4-529B-0E0DBBBEE829}"/>
              </a:ext>
            </a:extLst>
          </p:cNvPr>
          <p:cNvSpPr>
            <a:spLocks noGrp="1"/>
          </p:cNvSpPr>
          <p:nvPr>
            <p:ph sz="quarter" idx="4"/>
          </p:nvPr>
        </p:nvSpPr>
        <p:spPr/>
        <p:txBody>
          <a:bodyPr>
            <a:normAutofit lnSpcReduction="10000"/>
          </a:bodyPr>
          <a:lstStyle/>
          <a:p>
            <a:r>
              <a:rPr lang="en-US" dirty="0">
                <a:hlinkClick r:id="rId8"/>
              </a:rPr>
              <a:t>Kindle Direct Publishing</a:t>
            </a:r>
            <a:endParaRPr lang="en-US" dirty="0">
              <a:hlinkClick r:id="rId9"/>
            </a:endParaRPr>
          </a:p>
          <a:p>
            <a:r>
              <a:rPr lang="en-US" dirty="0">
                <a:hlinkClick r:id="rId10"/>
              </a:rPr>
              <a:t>Draft2Digital</a:t>
            </a:r>
            <a:endParaRPr lang="en-US" dirty="0">
              <a:hlinkClick r:id="rId9"/>
            </a:endParaRPr>
          </a:p>
          <a:p>
            <a:r>
              <a:rPr lang="en-US" dirty="0">
                <a:hlinkClick r:id="rId9"/>
              </a:rPr>
              <a:t>The Big, Big List of Indie Publishers and Small Presses</a:t>
            </a:r>
            <a:endParaRPr lang="en-US" dirty="0"/>
          </a:p>
          <a:p>
            <a:r>
              <a:rPr lang="en-US" dirty="0">
                <a:hlinkClick r:id="rId11"/>
              </a:rPr>
              <a:t>Literistic:</a:t>
            </a:r>
            <a:endParaRPr lang="en-US" dirty="0"/>
          </a:p>
          <a:p>
            <a:r>
              <a:rPr lang="en-US" dirty="0" err="1">
                <a:hlinkClick r:id="rId12"/>
              </a:rPr>
              <a:t>Kindlepreneur</a:t>
            </a:r>
            <a:endParaRPr lang="en-US" dirty="0"/>
          </a:p>
          <a:p>
            <a:r>
              <a:rPr lang="en-US" dirty="0">
                <a:hlinkClick r:id="rId10"/>
              </a:rPr>
              <a:t>Draft2Digital</a:t>
            </a:r>
            <a:endParaRPr lang="en-US" dirty="0"/>
          </a:p>
          <a:p>
            <a:r>
              <a:rPr lang="en-US" dirty="0">
                <a:hlinkClick r:id="rId13"/>
              </a:rPr>
              <a:t>Amazon Kindle Direct Publishing </a:t>
            </a:r>
            <a:endParaRPr lang="en-US" dirty="0"/>
          </a:p>
        </p:txBody>
      </p:sp>
    </p:spTree>
    <p:extLst>
      <p:ext uri="{BB962C8B-B14F-4D97-AF65-F5344CB8AC3E}">
        <p14:creationId xmlns:p14="http://schemas.microsoft.com/office/powerpoint/2010/main" val="1572801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526-2F1A-397E-D6EB-11B0714D8AF5}"/>
              </a:ext>
            </a:extLst>
          </p:cNvPr>
          <p:cNvSpPr>
            <a:spLocks noGrp="1"/>
          </p:cNvSpPr>
          <p:nvPr>
            <p:ph type="title"/>
          </p:nvPr>
        </p:nvSpPr>
        <p:spPr/>
        <p:txBody>
          <a:bodyPr/>
          <a:lstStyle/>
          <a:p>
            <a:r>
              <a:rPr lang="en-US" dirty="0"/>
              <a:t>Finding Kim</a:t>
            </a:r>
          </a:p>
        </p:txBody>
      </p:sp>
      <p:sp>
        <p:nvSpPr>
          <p:cNvPr id="3" name="Content Placeholder 2">
            <a:extLst>
              <a:ext uri="{FF2B5EF4-FFF2-40B4-BE49-F238E27FC236}">
                <a16:creationId xmlns:a16="http://schemas.microsoft.com/office/drawing/2014/main" id="{57054967-3C4E-2CB4-F223-5B73F9C7A250}"/>
              </a:ext>
            </a:extLst>
          </p:cNvPr>
          <p:cNvSpPr>
            <a:spLocks noGrp="1"/>
          </p:cNvSpPr>
          <p:nvPr>
            <p:ph sz="half" idx="1"/>
          </p:nvPr>
        </p:nvSpPr>
        <p:spPr>
          <a:xfrm>
            <a:off x="685800" y="1874901"/>
            <a:ext cx="7353300" cy="4663440"/>
          </a:xfrm>
        </p:spPr>
        <p:txBody>
          <a:bodyPr>
            <a:normAutofit/>
          </a:bodyPr>
          <a:lstStyle/>
          <a:p>
            <a:pPr marL="0" indent="0">
              <a:buNone/>
            </a:pPr>
            <a:r>
              <a:rPr lang="en-US" dirty="0"/>
              <a:t>You can find Kim on her website and these social media channels:</a:t>
            </a:r>
          </a:p>
          <a:p>
            <a:pPr marL="0" indent="0">
              <a:buNone/>
            </a:pPr>
            <a:endParaRPr lang="en-US" dirty="0"/>
          </a:p>
          <a:p>
            <a:pPr marL="0" indent="0">
              <a:buNone/>
            </a:pPr>
            <a:r>
              <a:rPr lang="en-US" dirty="0"/>
              <a:t>Website: </a:t>
            </a:r>
            <a:r>
              <a:rPr lang="en-US" dirty="0">
                <a:hlinkClick r:id="rId3"/>
              </a:rPr>
              <a:t>Website: https://kaolgrenstoriesnmore.com</a:t>
            </a:r>
            <a:r>
              <a:rPr lang="en-US" dirty="0"/>
              <a:t>/</a:t>
            </a:r>
          </a:p>
          <a:p>
            <a:pPr marL="0" indent="0">
              <a:buNone/>
            </a:pPr>
            <a:endParaRPr lang="en-US" dirty="0"/>
          </a:p>
          <a:p>
            <a:pPr marL="0" indent="0">
              <a:buNone/>
            </a:pPr>
            <a:r>
              <a:rPr lang="en-US" dirty="0"/>
              <a:t>Facebook</a:t>
            </a:r>
            <a:r>
              <a:rPr lang="en-US" dirty="0">
                <a:hlinkClick r:id="rId4"/>
              </a:rPr>
              <a:t>: </a:t>
            </a:r>
            <a:r>
              <a:rPr lang="en-US" dirty="0">
                <a:hlinkClick r:id="rId5"/>
              </a:rPr>
              <a:t>https://www.facebook.com/kim.olgren/</a:t>
            </a:r>
            <a:endParaRPr lang="en-US" dirty="0"/>
          </a:p>
          <a:p>
            <a:pPr marL="0" indent="0">
              <a:buNone/>
            </a:pPr>
            <a:endParaRPr lang="en-US" dirty="0"/>
          </a:p>
          <a:p>
            <a:pPr marL="0" indent="0">
              <a:buNone/>
            </a:pPr>
            <a:r>
              <a:rPr lang="en-US" dirty="0"/>
              <a:t>X: @Kolgren</a:t>
            </a:r>
          </a:p>
          <a:p>
            <a:pPr marL="0" indent="0">
              <a:buNone/>
            </a:pPr>
            <a:endParaRPr lang="en-US" dirty="0"/>
          </a:p>
          <a:p>
            <a:pPr marL="0" indent="0">
              <a:buNone/>
            </a:pPr>
            <a:r>
              <a:rPr lang="en-US" dirty="0"/>
              <a:t>Instagram and Threads: </a:t>
            </a:r>
            <a:r>
              <a:rPr lang="en-US" dirty="0" err="1"/>
              <a:t>kim.olgren</a:t>
            </a:r>
            <a:endParaRPr lang="en-US" dirty="0"/>
          </a:p>
        </p:txBody>
      </p:sp>
      <p:pic>
        <p:nvPicPr>
          <p:cNvPr id="8" name="Picture 7">
            <a:extLst>
              <a:ext uri="{FF2B5EF4-FFF2-40B4-BE49-F238E27FC236}">
                <a16:creationId xmlns:a16="http://schemas.microsoft.com/office/drawing/2014/main" id="{48A41094-B145-588B-EBA1-D7612A65B0D4}"/>
              </a:ext>
            </a:extLst>
          </p:cNvPr>
          <p:cNvPicPr>
            <a:picLocks noChangeAspect="1"/>
          </p:cNvPicPr>
          <p:nvPr/>
        </p:nvPicPr>
        <p:blipFill>
          <a:blip r:embed="rId6"/>
          <a:stretch>
            <a:fillRect/>
          </a:stretch>
        </p:blipFill>
        <p:spPr>
          <a:xfrm>
            <a:off x="9029699" y="2025864"/>
            <a:ext cx="2438401" cy="3901441"/>
          </a:xfrm>
          <a:prstGeom prst="rect">
            <a:avLst/>
          </a:prstGeom>
        </p:spPr>
      </p:pic>
      <p:sp>
        <p:nvSpPr>
          <p:cNvPr id="10" name="TextBox 9">
            <a:extLst>
              <a:ext uri="{FF2B5EF4-FFF2-40B4-BE49-F238E27FC236}">
                <a16:creationId xmlns:a16="http://schemas.microsoft.com/office/drawing/2014/main" id="{F5377A1D-EA9F-EE83-2059-987C0DC5F6A8}"/>
              </a:ext>
            </a:extLst>
          </p:cNvPr>
          <p:cNvSpPr txBox="1"/>
          <p:nvPr/>
        </p:nvSpPr>
        <p:spPr>
          <a:xfrm>
            <a:off x="9029699" y="5953736"/>
            <a:ext cx="2476501" cy="369332"/>
          </a:xfrm>
          <a:prstGeom prst="rect">
            <a:avLst/>
          </a:prstGeom>
          <a:noFill/>
        </p:spPr>
        <p:txBody>
          <a:bodyPr wrap="square" rtlCol="0">
            <a:spAutoFit/>
          </a:bodyPr>
          <a:lstStyle/>
          <a:p>
            <a:pPr algn="ctr"/>
            <a:r>
              <a:rPr lang="en-US" dirty="0">
                <a:hlinkClick r:id="rId7"/>
              </a:rPr>
              <a:t>Available now!</a:t>
            </a:r>
            <a:endParaRPr lang="en-US" dirty="0"/>
          </a:p>
        </p:txBody>
      </p:sp>
    </p:spTree>
    <p:extLst>
      <p:ext uri="{BB962C8B-B14F-4D97-AF65-F5344CB8AC3E}">
        <p14:creationId xmlns:p14="http://schemas.microsoft.com/office/powerpoint/2010/main" val="411495176"/>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15250</TotalTime>
  <Words>10897</Words>
  <Application>Microsoft Office PowerPoint</Application>
  <PresentationFormat>Widescreen</PresentationFormat>
  <Paragraphs>537</Paragraphs>
  <Slides>29</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Calibri</vt:lpstr>
      <vt:lpstr>Century Gothic</vt:lpstr>
      <vt:lpstr>Georgia</vt:lpstr>
      <vt:lpstr>Vapor Trail</vt:lpstr>
      <vt:lpstr>SO, You Went to a writers conference… Now What?</vt:lpstr>
      <vt:lpstr>Reflect</vt:lpstr>
      <vt:lpstr>Momentum:  Keep Rollin, rollin, rollin</vt:lpstr>
      <vt:lpstr>Personal Growth</vt:lpstr>
      <vt:lpstr>Gratitude</vt:lpstr>
      <vt:lpstr>Networking</vt:lpstr>
      <vt:lpstr>Join up with like minds</vt:lpstr>
      <vt:lpstr>Collaborate</vt:lpstr>
      <vt:lpstr>Critique Groups</vt:lpstr>
      <vt:lpstr>Share your insights</vt:lpstr>
      <vt:lpstr>Other Personal Growth Opportunities</vt:lpstr>
      <vt:lpstr>Continued learning</vt:lpstr>
      <vt:lpstr>Planning</vt:lpstr>
      <vt:lpstr>Update your portfolio</vt:lpstr>
      <vt:lpstr>Complete, revise, polish, repeat</vt:lpstr>
      <vt:lpstr>Ready Projects</vt:lpstr>
      <vt:lpstr>Update bio</vt:lpstr>
      <vt:lpstr>Practice Pitching</vt:lpstr>
      <vt:lpstr>Pitch your ideas</vt:lpstr>
      <vt:lpstr>Submit your work</vt:lpstr>
      <vt:lpstr>Set Goals</vt:lpstr>
      <vt:lpstr>Hanging on to inspiration </vt:lpstr>
      <vt:lpstr>Enjoy the process</vt:lpstr>
      <vt:lpstr>Celebrate Milestones</vt:lpstr>
      <vt:lpstr>Plan for next year</vt:lpstr>
      <vt:lpstr>Your Conference TBR Pile</vt:lpstr>
      <vt:lpstr>volunteer</vt:lpstr>
      <vt:lpstr>Resources</vt:lpstr>
      <vt:lpstr>Finding Kim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 You Went to a writers conference… Now What?</dc:title>
  <dc:creator>Kim Olgren</dc:creator>
  <cp:lastModifiedBy>Kim Olgren</cp:lastModifiedBy>
  <cp:revision>2</cp:revision>
  <dcterms:created xsi:type="dcterms:W3CDTF">2024-04-20T19:26:04Z</dcterms:created>
  <dcterms:modified xsi:type="dcterms:W3CDTF">2024-05-22T21:36:37Z</dcterms:modified>
</cp:coreProperties>
</file>